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110"/>
  </p:notesMasterIdLst>
  <p:handoutMasterIdLst>
    <p:handoutMasterId r:id="rId111"/>
  </p:handoutMasterIdLst>
  <p:sldIdLst>
    <p:sldId id="618" r:id="rId2"/>
    <p:sldId id="909" r:id="rId3"/>
    <p:sldId id="721" r:id="rId4"/>
    <p:sldId id="722" r:id="rId5"/>
    <p:sldId id="785" r:id="rId6"/>
    <p:sldId id="788" r:id="rId7"/>
    <p:sldId id="789" r:id="rId8"/>
    <p:sldId id="914" r:id="rId9"/>
    <p:sldId id="790" r:id="rId10"/>
    <p:sldId id="792" r:id="rId11"/>
    <p:sldId id="793" r:id="rId12"/>
    <p:sldId id="837" r:id="rId13"/>
    <p:sldId id="796" r:id="rId14"/>
    <p:sldId id="797" r:id="rId15"/>
    <p:sldId id="799" r:id="rId16"/>
    <p:sldId id="800" r:id="rId17"/>
    <p:sldId id="910" r:id="rId18"/>
    <p:sldId id="911" r:id="rId19"/>
    <p:sldId id="912" r:id="rId20"/>
    <p:sldId id="913" r:id="rId21"/>
    <p:sldId id="810" r:id="rId22"/>
    <p:sldId id="811" r:id="rId23"/>
    <p:sldId id="812" r:id="rId24"/>
    <p:sldId id="813" r:id="rId25"/>
    <p:sldId id="814" r:id="rId26"/>
    <p:sldId id="815" r:id="rId27"/>
    <p:sldId id="816" r:id="rId28"/>
    <p:sldId id="817" r:id="rId29"/>
    <p:sldId id="915" r:id="rId30"/>
    <p:sldId id="916" r:id="rId31"/>
    <p:sldId id="918" r:id="rId32"/>
    <p:sldId id="917" r:id="rId33"/>
    <p:sldId id="839" r:id="rId34"/>
    <p:sldId id="840" r:id="rId35"/>
    <p:sldId id="841" r:id="rId36"/>
    <p:sldId id="842" r:id="rId37"/>
    <p:sldId id="845" r:id="rId38"/>
    <p:sldId id="846" r:id="rId39"/>
    <p:sldId id="847" r:id="rId40"/>
    <p:sldId id="848" r:id="rId41"/>
    <p:sldId id="849" r:id="rId42"/>
    <p:sldId id="850" r:id="rId43"/>
    <p:sldId id="851" r:id="rId44"/>
    <p:sldId id="853" r:id="rId45"/>
    <p:sldId id="919" r:id="rId46"/>
    <p:sldId id="920" r:id="rId47"/>
    <p:sldId id="921" r:id="rId48"/>
    <p:sldId id="922" r:id="rId49"/>
    <p:sldId id="923" r:id="rId50"/>
    <p:sldId id="924" r:id="rId51"/>
    <p:sldId id="925" r:id="rId52"/>
    <p:sldId id="926" r:id="rId53"/>
    <p:sldId id="927" r:id="rId54"/>
    <p:sldId id="928" r:id="rId55"/>
    <p:sldId id="929" r:id="rId56"/>
    <p:sldId id="930" r:id="rId57"/>
    <p:sldId id="931" r:id="rId58"/>
    <p:sldId id="932" r:id="rId59"/>
    <p:sldId id="933" r:id="rId60"/>
    <p:sldId id="934" r:id="rId61"/>
    <p:sldId id="935" r:id="rId62"/>
    <p:sldId id="936" r:id="rId63"/>
    <p:sldId id="937" r:id="rId64"/>
    <p:sldId id="938" r:id="rId65"/>
    <p:sldId id="939" r:id="rId66"/>
    <p:sldId id="940" r:id="rId67"/>
    <p:sldId id="941" r:id="rId68"/>
    <p:sldId id="942" r:id="rId69"/>
    <p:sldId id="943" r:id="rId70"/>
    <p:sldId id="944" r:id="rId71"/>
    <p:sldId id="945" r:id="rId72"/>
    <p:sldId id="946" r:id="rId73"/>
    <p:sldId id="947" r:id="rId74"/>
    <p:sldId id="948" r:id="rId75"/>
    <p:sldId id="949" r:id="rId76"/>
    <p:sldId id="950" r:id="rId77"/>
    <p:sldId id="951" r:id="rId78"/>
    <p:sldId id="952" r:id="rId79"/>
    <p:sldId id="953" r:id="rId80"/>
    <p:sldId id="954" r:id="rId81"/>
    <p:sldId id="955" r:id="rId82"/>
    <p:sldId id="956" r:id="rId83"/>
    <p:sldId id="957" r:id="rId84"/>
    <p:sldId id="958" r:id="rId85"/>
    <p:sldId id="959" r:id="rId86"/>
    <p:sldId id="960" r:id="rId87"/>
    <p:sldId id="961" r:id="rId88"/>
    <p:sldId id="962" r:id="rId89"/>
    <p:sldId id="963" r:id="rId90"/>
    <p:sldId id="964" r:id="rId91"/>
    <p:sldId id="965" r:id="rId92"/>
    <p:sldId id="966" r:id="rId93"/>
    <p:sldId id="967" r:id="rId94"/>
    <p:sldId id="968" r:id="rId95"/>
    <p:sldId id="969" r:id="rId96"/>
    <p:sldId id="970" r:id="rId97"/>
    <p:sldId id="971" r:id="rId98"/>
    <p:sldId id="972" r:id="rId99"/>
    <p:sldId id="973" r:id="rId100"/>
    <p:sldId id="974" r:id="rId101"/>
    <p:sldId id="975" r:id="rId102"/>
    <p:sldId id="976" r:id="rId103"/>
    <p:sldId id="977" r:id="rId104"/>
    <p:sldId id="978" r:id="rId105"/>
    <p:sldId id="979" r:id="rId106"/>
    <p:sldId id="980" r:id="rId107"/>
    <p:sldId id="981" r:id="rId108"/>
    <p:sldId id="982" r:id="rId109"/>
  </p:sldIdLst>
  <p:sldSz cx="9144000" cy="6858000" type="screen4x3"/>
  <p:notesSz cx="6662738" cy="9926638"/>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E456B"/>
    <a:srgbClr val="58175B"/>
    <a:srgbClr val="CC0099"/>
    <a:srgbClr val="A475AC"/>
    <a:srgbClr val="C50014"/>
    <a:srgbClr val="339966"/>
    <a:srgbClr val="C98289"/>
    <a:srgbClr val="DB9CE5"/>
    <a:srgbClr val="F1EAE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096" autoAdjust="0"/>
    <p:restoredTop sz="81734" autoAdjust="0"/>
  </p:normalViewPr>
  <p:slideViewPr>
    <p:cSldViewPr>
      <p:cViewPr varScale="1">
        <p:scale>
          <a:sx n="85" d="100"/>
          <a:sy n="85" d="100"/>
        </p:scale>
        <p:origin x="-1056" y="-84"/>
      </p:cViewPr>
      <p:guideLst>
        <p:guide orient="horz" pos="2160"/>
        <p:guide pos="2880"/>
      </p:guideLst>
    </p:cSldViewPr>
  </p:slideViewPr>
  <p:outlineViewPr>
    <p:cViewPr>
      <p:scale>
        <a:sx n="33" d="100"/>
        <a:sy n="33" d="100"/>
      </p:scale>
      <p:origin x="108" y="31962"/>
    </p:cViewPr>
  </p:outlineViewPr>
  <p:notesTextViewPr>
    <p:cViewPr>
      <p:scale>
        <a:sx n="100" d="100"/>
        <a:sy n="100" d="100"/>
      </p:scale>
      <p:origin x="0" y="0"/>
    </p:cViewPr>
  </p:notesTextViewPr>
  <p:sorterViewPr>
    <p:cViewPr>
      <p:scale>
        <a:sx n="200" d="100"/>
        <a:sy n="200" d="100"/>
      </p:scale>
      <p:origin x="0" y="-5557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887663"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zh-CN" altLang="en-US"/>
          </a:p>
        </p:txBody>
      </p:sp>
      <p:sp>
        <p:nvSpPr>
          <p:cNvPr id="3" name="日期占位符 2"/>
          <p:cNvSpPr>
            <a:spLocks noGrp="1"/>
          </p:cNvSpPr>
          <p:nvPr>
            <p:ph type="dt" sz="quarter" idx="1"/>
          </p:nvPr>
        </p:nvSpPr>
        <p:spPr>
          <a:xfrm>
            <a:off x="3773488" y="0"/>
            <a:ext cx="2887662" cy="496888"/>
          </a:xfrm>
          <a:prstGeom prst="rect">
            <a:avLst/>
          </a:prstGeom>
        </p:spPr>
        <p:txBody>
          <a:bodyPr vert="horz" lIns="91440" tIns="45720" rIns="91440" bIns="45720" rtlCol="0"/>
          <a:lstStyle>
            <a:lvl1pPr algn="r" eaLnBrk="1" hangingPunct="1">
              <a:defRPr sz="1200">
                <a:latin typeface="Arial" charset="0"/>
              </a:defRPr>
            </a:lvl1pPr>
          </a:lstStyle>
          <a:p>
            <a:pPr>
              <a:defRPr/>
            </a:pPr>
            <a:fld id="{93246357-7B09-4828-980E-2B2A199FA60F}" type="datetimeFigureOut">
              <a:rPr lang="zh-CN" altLang="en-US"/>
              <a:pPr>
                <a:defRPr/>
              </a:pPr>
              <a:t>2018/5/14</a:t>
            </a:fld>
            <a:endParaRPr lang="zh-CN" altLang="en-US"/>
          </a:p>
        </p:txBody>
      </p:sp>
      <p:sp>
        <p:nvSpPr>
          <p:cNvPr id="4" name="页脚占位符 3"/>
          <p:cNvSpPr>
            <a:spLocks noGrp="1"/>
          </p:cNvSpPr>
          <p:nvPr>
            <p:ph type="ftr" sz="quarter" idx="2"/>
          </p:nvPr>
        </p:nvSpPr>
        <p:spPr>
          <a:xfrm>
            <a:off x="0" y="9428163"/>
            <a:ext cx="2887663"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zh-CN" altLang="en-US"/>
          </a:p>
        </p:txBody>
      </p:sp>
      <p:sp>
        <p:nvSpPr>
          <p:cNvPr id="5" name="灯片编号占位符 4"/>
          <p:cNvSpPr>
            <a:spLocks noGrp="1"/>
          </p:cNvSpPr>
          <p:nvPr>
            <p:ph type="sldNum" sz="quarter" idx="3"/>
          </p:nvPr>
        </p:nvSpPr>
        <p:spPr>
          <a:xfrm>
            <a:off x="3773488" y="9428163"/>
            <a:ext cx="2887662"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E63032C-F634-4800-BAA8-20CA1214A9C9}" type="slidenum">
              <a:rPr lang="zh-CN" altLang="en-US"/>
              <a:pPr>
                <a:defRPr/>
              </a:pPr>
              <a:t>‹#›</a:t>
            </a:fld>
            <a:endParaRPr lang="zh-CN" altLang="en-US"/>
          </a:p>
        </p:txBody>
      </p:sp>
    </p:spTree>
    <p:extLst>
      <p:ext uri="{BB962C8B-B14F-4D97-AF65-F5344CB8AC3E}">
        <p14:creationId xmlns:p14="http://schemas.microsoft.com/office/powerpoint/2010/main" xmlns="" val="51375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9234" name="Rectangle 2"/>
          <p:cNvSpPr>
            <a:spLocks noGrp="1" noChangeArrowheads="1"/>
          </p:cNvSpPr>
          <p:nvPr>
            <p:ph type="hdr" sz="quarter"/>
          </p:nvPr>
        </p:nvSpPr>
        <p:spPr bwMode="auto">
          <a:xfrm>
            <a:off x="0" y="0"/>
            <a:ext cx="288766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zh-CN"/>
          </a:p>
        </p:txBody>
      </p:sp>
      <p:sp>
        <p:nvSpPr>
          <p:cNvPr id="479235" name="Rectangle 3"/>
          <p:cNvSpPr>
            <a:spLocks noGrp="1" noChangeArrowheads="1"/>
          </p:cNvSpPr>
          <p:nvPr>
            <p:ph type="dt" idx="1"/>
          </p:nvPr>
        </p:nvSpPr>
        <p:spPr bwMode="auto">
          <a:xfrm>
            <a:off x="3773488" y="0"/>
            <a:ext cx="2887662"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zh-CN"/>
          </a:p>
        </p:txBody>
      </p:sp>
      <p:sp>
        <p:nvSpPr>
          <p:cNvPr id="3076" name="Rectangle 4"/>
          <p:cNvSpPr>
            <a:spLocks noGrp="1" noRot="1" noChangeAspect="1" noChangeArrowheads="1" noTextEdit="1"/>
          </p:cNvSpPr>
          <p:nvPr>
            <p:ph type="sldImg" idx="2"/>
          </p:nvPr>
        </p:nvSpPr>
        <p:spPr bwMode="auto">
          <a:xfrm>
            <a:off x="850900"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9237" name="Rectangle 5"/>
          <p:cNvSpPr>
            <a:spLocks noGrp="1" noChangeArrowheads="1"/>
          </p:cNvSpPr>
          <p:nvPr>
            <p:ph type="body" sz="quarter" idx="3"/>
          </p:nvPr>
        </p:nvSpPr>
        <p:spPr bwMode="auto">
          <a:xfrm>
            <a:off x="666750" y="4714875"/>
            <a:ext cx="5329238"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479238" name="Rectangle 6"/>
          <p:cNvSpPr>
            <a:spLocks noGrp="1" noChangeArrowheads="1"/>
          </p:cNvSpPr>
          <p:nvPr>
            <p:ph type="ftr" sz="quarter" idx="4"/>
          </p:nvPr>
        </p:nvSpPr>
        <p:spPr bwMode="auto">
          <a:xfrm>
            <a:off x="0" y="9428163"/>
            <a:ext cx="288766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zh-CN"/>
          </a:p>
        </p:txBody>
      </p:sp>
      <p:sp>
        <p:nvSpPr>
          <p:cNvPr id="479239" name="Rectangle 7"/>
          <p:cNvSpPr>
            <a:spLocks noGrp="1" noChangeArrowheads="1"/>
          </p:cNvSpPr>
          <p:nvPr>
            <p:ph type="sldNum" sz="quarter" idx="5"/>
          </p:nvPr>
        </p:nvSpPr>
        <p:spPr bwMode="auto">
          <a:xfrm>
            <a:off x="3773488" y="9428163"/>
            <a:ext cx="2887662"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05ADEDD-F1B8-4588-BB2A-77CD031F30E1}" type="slidenum">
              <a:rPr lang="en-US" altLang="zh-CN"/>
              <a:pPr>
                <a:defRPr/>
              </a:pPr>
              <a:t>‹#›</a:t>
            </a:fld>
            <a:endParaRPr lang="en-US" altLang="zh-CN"/>
          </a:p>
        </p:txBody>
      </p:sp>
    </p:spTree>
    <p:extLst>
      <p:ext uri="{BB962C8B-B14F-4D97-AF65-F5344CB8AC3E}">
        <p14:creationId xmlns:p14="http://schemas.microsoft.com/office/powerpoint/2010/main" xmlns="" val="11260149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05ADEDD-F1B8-4588-BB2A-77CD031F30E1}" type="slidenum">
              <a:rPr lang="en-US" altLang="zh-CN" smtClean="0"/>
              <a:pPr>
                <a:defRPr/>
              </a:pPr>
              <a:t>3</a:t>
            </a:fld>
            <a:endParaRPr lang="en-US" altLang="zh-CN" dirty="0"/>
          </a:p>
        </p:txBody>
      </p:sp>
    </p:spTree>
    <p:extLst>
      <p:ext uri="{BB962C8B-B14F-4D97-AF65-F5344CB8AC3E}">
        <p14:creationId xmlns:p14="http://schemas.microsoft.com/office/powerpoint/2010/main" xmlns="" val="3611258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90C0DBF9-B6A2-43FC-A264-87D2F6FE5B80}" type="slidenum">
              <a:rPr lang="en-US" altLang="zh-CN" smtClean="0">
                <a:ea typeface="宋体" charset="-122"/>
              </a:rPr>
              <a:pPr/>
              <a:t>60</a:t>
            </a:fld>
            <a:endParaRPr lang="en-US" altLang="zh-CN" smtClean="0">
              <a:ea typeface="宋体" charset="-122"/>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E05ADEDD-F1B8-4588-BB2A-77CD031F30E1}" type="slidenum">
              <a:rPr lang="en-US" altLang="zh-CN" smtClean="0"/>
              <a:pPr>
                <a:defRPr/>
              </a:pPr>
              <a:t>61</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9D7D5935-92C1-4025-A83D-FF9226433FF7}" type="slidenum">
              <a:rPr lang="en-US" altLang="zh-CN" smtClean="0">
                <a:ea typeface="宋体" charset="-122"/>
              </a:rPr>
              <a:pPr/>
              <a:t>63</a:t>
            </a:fld>
            <a:endParaRPr lang="en-US" altLang="zh-CN" smtClean="0">
              <a:ea typeface="宋体" charset="-122"/>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A922656-B835-41E3-BF92-802F08D1B732}" type="slidenum">
              <a:rPr lang="en-US" altLang="zh-CN" smtClean="0">
                <a:ea typeface="宋体" charset="-122"/>
              </a:rPr>
              <a:pPr/>
              <a:t>64</a:t>
            </a:fld>
            <a:endParaRPr lang="en-US" altLang="zh-CN" smtClean="0">
              <a:ea typeface="宋体" charset="-122"/>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37887E90-B0DC-4F72-9071-8ABCC0532D97}" type="slidenum">
              <a:rPr lang="en-US" altLang="zh-CN" smtClean="0">
                <a:ea typeface="宋体" charset="-122"/>
              </a:rPr>
              <a:pPr/>
              <a:t>65</a:t>
            </a:fld>
            <a:endParaRPr lang="en-US" altLang="zh-CN" smtClean="0">
              <a:ea typeface="宋体" charset="-122"/>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C7A0AF2A-37F3-49F4-A1C1-9FF66F17A724}" type="slidenum">
              <a:rPr lang="en-US" altLang="zh-CN" smtClean="0">
                <a:ea typeface="宋体" charset="-122"/>
              </a:rPr>
              <a:pPr/>
              <a:t>66</a:t>
            </a:fld>
            <a:endParaRPr lang="en-US" altLang="zh-CN" smtClean="0">
              <a:ea typeface="宋体" charset="-122"/>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FFF8365-FCE1-4579-928A-B162B5836F55}" type="slidenum">
              <a:rPr lang="en-US" altLang="zh-CN" smtClean="0">
                <a:ea typeface="宋体" charset="-122"/>
              </a:rPr>
              <a:pPr/>
              <a:t>73</a:t>
            </a:fld>
            <a:endParaRPr lang="en-US" altLang="zh-CN" smtClean="0">
              <a:ea typeface="宋体" charset="-122"/>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a:ln/>
        </p:spPr>
      </p:sp>
      <p:sp>
        <p:nvSpPr>
          <p:cNvPr id="60419" name="备注占位符 2"/>
          <p:cNvSpPr>
            <a:spLocks noGrp="1"/>
          </p:cNvSpPr>
          <p:nvPr>
            <p:ph type="body" idx="1"/>
          </p:nvPr>
        </p:nvSpPr>
        <p:spPr>
          <a:noFill/>
          <a:ln/>
        </p:spPr>
        <p:txBody>
          <a:bodyPr/>
          <a:lstStyle/>
          <a:p>
            <a:endParaRPr lang="zh-CN" altLang="en-US" smtClean="0">
              <a:ea typeface="宋体" charset="-122"/>
            </a:endParaRPr>
          </a:p>
        </p:txBody>
      </p:sp>
      <p:sp>
        <p:nvSpPr>
          <p:cNvPr id="60420" name="灯片编号占位符 3"/>
          <p:cNvSpPr>
            <a:spLocks noGrp="1"/>
          </p:cNvSpPr>
          <p:nvPr>
            <p:ph type="sldNum" sz="quarter" idx="5"/>
          </p:nvPr>
        </p:nvSpPr>
        <p:spPr>
          <a:noFill/>
        </p:spPr>
        <p:txBody>
          <a:bodyPr/>
          <a:lstStyle/>
          <a:p>
            <a:fld id="{0694AB52-3558-4000-9945-960A6A9DE124}" type="slidenum">
              <a:rPr lang="en-US" altLang="zh-CN" smtClean="0">
                <a:ea typeface="宋体" charset="-122"/>
              </a:rPr>
              <a:pPr/>
              <a:t>74</a:t>
            </a:fld>
            <a:endParaRPr lang="en-US" altLang="zh-CN" smtClean="0">
              <a:ea typeface="宋体"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ln/>
        </p:spPr>
      </p:sp>
      <p:sp>
        <p:nvSpPr>
          <p:cNvPr id="61443" name="备注占位符 2"/>
          <p:cNvSpPr>
            <a:spLocks noGrp="1"/>
          </p:cNvSpPr>
          <p:nvPr>
            <p:ph type="body" idx="1"/>
          </p:nvPr>
        </p:nvSpPr>
        <p:spPr>
          <a:noFill/>
          <a:ln/>
        </p:spPr>
        <p:txBody>
          <a:bodyPr/>
          <a:lstStyle/>
          <a:p>
            <a:endParaRPr lang="zh-CN" altLang="en-US" smtClean="0">
              <a:ea typeface="宋体" charset="-122"/>
            </a:endParaRPr>
          </a:p>
        </p:txBody>
      </p:sp>
      <p:sp>
        <p:nvSpPr>
          <p:cNvPr id="61444" name="灯片编号占位符 3"/>
          <p:cNvSpPr>
            <a:spLocks noGrp="1"/>
          </p:cNvSpPr>
          <p:nvPr>
            <p:ph type="sldNum" sz="quarter" idx="5"/>
          </p:nvPr>
        </p:nvSpPr>
        <p:spPr>
          <a:noFill/>
        </p:spPr>
        <p:txBody>
          <a:bodyPr/>
          <a:lstStyle/>
          <a:p>
            <a:fld id="{384E1990-8DC6-4399-8309-3FEA7B394858}" type="slidenum">
              <a:rPr lang="en-US" altLang="zh-CN" smtClean="0">
                <a:ea typeface="宋体" charset="-122"/>
              </a:rPr>
              <a:pPr/>
              <a:t>75</a:t>
            </a:fld>
            <a:endParaRPr lang="en-US" altLang="zh-CN" smtClean="0">
              <a:ea typeface="宋体"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99D2E7F7-F854-4D57-8EA7-681E65966464}" type="slidenum">
              <a:rPr lang="en-US" altLang="zh-CN" smtClean="0">
                <a:ea typeface="宋体" charset="-122"/>
              </a:rPr>
              <a:pPr/>
              <a:t>76</a:t>
            </a:fld>
            <a:endParaRPr lang="en-US" altLang="zh-CN" smtClean="0">
              <a:ea typeface="宋体" charset="-122"/>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图片内容来自中国科学技术大学图书馆 张素芳老师</a:t>
            </a:r>
            <a:r>
              <a:rPr lang="en-US" altLang="zh-CN" dirty="0" smtClean="0"/>
              <a:t>PPT</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FB3BA57E-3108-44A4-B9B0-2B2DF9D2F715}" type="slidenum">
              <a:rPr lang="zh-CN" altLang="en-US" smtClean="0"/>
              <a:pPr/>
              <a:t>17</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A6EBD05-46B0-415A-9CA7-E1E3C96C0EFE}" type="slidenum">
              <a:rPr lang="en-US" altLang="zh-CN" smtClean="0">
                <a:ea typeface="宋体" charset="-122"/>
              </a:rPr>
              <a:pPr/>
              <a:t>84</a:t>
            </a:fld>
            <a:endParaRPr lang="en-US" altLang="zh-CN" smtClean="0">
              <a:ea typeface="宋体" charset="-122"/>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83498F9-671B-4BA2-8D5E-649EC7E5C53E}" type="slidenum">
              <a:rPr lang="en-US" altLang="zh-CN" smtClean="0">
                <a:ea typeface="宋体" charset="-122"/>
              </a:rPr>
              <a:pPr/>
              <a:t>89</a:t>
            </a:fld>
            <a:endParaRPr lang="en-US" altLang="zh-CN" smtClean="0">
              <a:ea typeface="宋体" charset="-122"/>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A72DE2C5-922E-4B97-B788-B2B88F68871C}" type="slidenum">
              <a:rPr lang="en-US" altLang="zh-CN" smtClean="0"/>
              <a:pPr eaLnBrk="1" hangingPunct="1"/>
              <a:t>91</a:t>
            </a:fld>
            <a:endParaRPr lang="en-US" altLang="zh-CN"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1562AD4-051B-47CA-A259-C4B5E9EBB89B}" type="slidenum">
              <a:rPr lang="en-US" altLang="zh-CN" smtClean="0">
                <a:ea typeface="宋体" charset="-122"/>
              </a:rPr>
              <a:pPr/>
              <a:t>92</a:t>
            </a:fld>
            <a:endParaRPr lang="en-US" altLang="zh-CN" smtClean="0">
              <a:ea typeface="宋体" charset="-122"/>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90AA95A9-65E6-4B2A-9379-2D059475B1D8}" type="slidenum">
              <a:rPr lang="en-US" altLang="zh-CN" smtClean="0"/>
              <a:pPr eaLnBrk="1" hangingPunct="1"/>
              <a:t>94</a:t>
            </a:fld>
            <a:endParaRPr lang="en-US" altLang="zh-CN"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EC3B196A-16E5-43A2-BB26-35E07EF3A00C}" type="slidenum">
              <a:rPr lang="en-US" altLang="zh-CN" smtClean="0"/>
              <a:pPr eaLnBrk="1" hangingPunct="1"/>
              <a:t>96</a:t>
            </a:fld>
            <a:endParaRPr lang="en-US" altLang="zh-CN" smtClean="0"/>
          </a:p>
        </p:txBody>
      </p:sp>
      <p:sp>
        <p:nvSpPr>
          <p:cNvPr id="158723" name="Rectangle 7"/>
          <p:cNvSpPr txBox="1">
            <a:spLocks noGrp="1" noChangeArrowheads="1"/>
          </p:cNvSpPr>
          <p:nvPr/>
        </p:nvSpPr>
        <p:spPr bwMode="auto">
          <a:xfrm>
            <a:off x="3774010" y="9428583"/>
            <a:ext cx="2887186" cy="496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C8821DEE-3D64-40D7-875D-C285ADE93CB3}" type="slidenum">
              <a:rPr lang="en-US" altLang="zh-CN" sz="1200"/>
              <a:pPr algn="r" eaLnBrk="1" hangingPunct="1"/>
              <a:t>96</a:t>
            </a:fld>
            <a:endParaRPr lang="en-US" altLang="zh-CN" sz="1200"/>
          </a:p>
        </p:txBody>
      </p:sp>
      <p:sp>
        <p:nvSpPr>
          <p:cNvPr id="158724" name="Rectangle 7"/>
          <p:cNvSpPr txBox="1">
            <a:spLocks noGrp="1" noChangeArrowheads="1"/>
          </p:cNvSpPr>
          <p:nvPr/>
        </p:nvSpPr>
        <p:spPr bwMode="auto">
          <a:xfrm>
            <a:off x="3774010" y="9428583"/>
            <a:ext cx="2887186" cy="496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16F92308-B963-41E3-8519-8BBE2A911B1C}" type="slidenum">
              <a:rPr lang="en-US" altLang="zh-CN" sz="1200"/>
              <a:pPr algn="r" eaLnBrk="1" hangingPunct="1"/>
              <a:t>96</a:t>
            </a:fld>
            <a:endParaRPr lang="en-US" altLang="zh-CN" sz="1200"/>
          </a:p>
        </p:txBody>
      </p:sp>
      <p:sp>
        <p:nvSpPr>
          <p:cNvPr id="158725" name="Rectangle 2"/>
          <p:cNvSpPr>
            <a:spLocks noGrp="1" noRot="1" noChangeAspect="1" noChangeArrowheads="1" noTextEdit="1"/>
          </p:cNvSpPr>
          <p:nvPr>
            <p:ph type="sldImg"/>
          </p:nvPr>
        </p:nvSpPr>
        <p:spPr>
          <a:ln/>
        </p:spPr>
      </p:sp>
      <p:sp>
        <p:nvSpPr>
          <p:cNvPr id="158726"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084F707-B49A-42E6-85A4-6F0500B37234}" type="slidenum">
              <a:rPr lang="en-US" altLang="zh-CN" smtClean="0">
                <a:ea typeface="宋体" charset="-122"/>
              </a:rPr>
              <a:pPr/>
              <a:t>104</a:t>
            </a:fld>
            <a:endParaRPr lang="en-US" altLang="zh-CN" smtClean="0">
              <a:ea typeface="宋体" charset="-122"/>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A91B12E6-1519-4A5F-A9E1-96A1A42D6318}" type="slidenum">
              <a:rPr lang="en-US" altLang="zh-CN" smtClean="0">
                <a:ea typeface="宋体" charset="-122"/>
              </a:rPr>
              <a:pPr/>
              <a:t>107</a:t>
            </a:fld>
            <a:endParaRPr lang="en-US" altLang="zh-CN" smtClean="0">
              <a:ea typeface="宋体" charset="-122"/>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图片内容来自中国科学技术大学图书馆 张素芳老师</a:t>
            </a:r>
            <a:r>
              <a:rPr lang="en-US" altLang="zh-CN" dirty="0" smtClean="0"/>
              <a:t>PPT</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FB3BA57E-3108-44A4-B9B0-2B2DF9D2F715}" type="slidenum">
              <a:rPr lang="zh-CN" altLang="en-US" smtClean="0"/>
              <a:pPr/>
              <a:t>18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7492BD5B-70AF-48C2-99C3-84875479AB39}" type="slidenum">
              <a:rPr lang="zh-CN" altLang="en-US" smtClean="0"/>
              <a:pPr eaLnBrk="1" hangingPunct="1"/>
              <a:t>33</a:t>
            </a:fld>
            <a:endParaRPr lang="en-US" altLang="zh-CN"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endParaRPr lang="en-US" altLang="zh-CN" smtClean="0">
              <a:latin typeface="黑体" pitchFamily="2" charset="-122"/>
              <a:ea typeface="黑体" pitchFamily="2" charset="-122"/>
            </a:endParaRPr>
          </a:p>
          <a:p>
            <a:r>
              <a:rPr lang="zh-CN" altLang="en-US" smtClean="0">
                <a:latin typeface="黑体" pitchFamily="2" charset="-122"/>
                <a:ea typeface="黑体" pitchFamily="2" charset="-122"/>
              </a:rPr>
              <a:t>论文之间的引文连接：反映了科学交流的网络、结构及其随时间的变化、学科间的互动</a:t>
            </a:r>
          </a:p>
          <a:p>
            <a:endParaRPr lang="en-US" altLang="zh-CN" smtClean="0">
              <a:latin typeface="黑体" pitchFamily="2" charset="-122"/>
              <a:ea typeface="黑体" pitchFamily="2" charset="-122"/>
            </a:endParaRPr>
          </a:p>
          <a:p>
            <a:r>
              <a:rPr lang="zh-CN" altLang="en-US" smtClean="0">
                <a:latin typeface="黑体" pitchFamily="2" charset="-122"/>
                <a:ea typeface="黑体" pitchFamily="2" charset="-122"/>
              </a:rPr>
              <a:t>引文统计作为一种文献计量和科学计量的指标：告诉分析人员首先应该关注什么</a:t>
            </a:r>
          </a:p>
          <a:p>
            <a:r>
              <a:rPr lang="zh-CN" altLang="en-US" smtClean="0"/>
              <a:t>科学研究贵在创新，一篇在严肃的科学期刊上发表的研究论文，必须在某些方面有所创新，否则就没有发表的价值。但是所有的科学研究又都是建立在前人工作的基础之上，在此基础上有所发展，因此又必需对前人工作给以充分的评价。在论文中必需充分回顾与本人结果直接有关的前人工作，然后再恰如其分地介绍自己工作中的创新之处</a:t>
            </a:r>
            <a:r>
              <a:rPr lang="en-US" altLang="zh-CN" smtClean="0"/>
              <a:t>… …</a:t>
            </a:r>
          </a:p>
          <a:p>
            <a:r>
              <a:rPr lang="en-US" altLang="zh-CN" smtClean="0"/>
              <a:t>					- </a:t>
            </a:r>
            <a:r>
              <a:rPr lang="zh-CN" altLang="en-US" smtClean="0"/>
              <a:t>邹承鲁，“我的科学之路”，</a:t>
            </a:r>
            <a:r>
              <a:rPr lang="en-US" altLang="zh-CN" smtClean="0"/>
              <a:t>2003</a:t>
            </a:r>
            <a:r>
              <a:rPr lang="zh-CN" altLang="en-US" smtClean="0"/>
              <a:t>年</a:t>
            </a:r>
          </a:p>
          <a:p>
            <a:endParaRPr lang="en-US" altLang="zh-CN" smtClean="0">
              <a:latin typeface="黑体" pitchFamily="2" charset="-122"/>
              <a:ea typeface="黑体" pitchFamily="2" charset="-122"/>
            </a:endParaRPr>
          </a:p>
          <a:p>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02934691-75F7-4937-A332-3367E8944C7D}" type="slidenum">
              <a:rPr lang="zh-CN" altLang="en-US" smtClean="0"/>
              <a:pPr eaLnBrk="1" hangingPunct="1"/>
              <a:t>34</a:t>
            </a:fld>
            <a:endParaRPr lang="en-US" altLang="zh-CN"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1110457" y="4715153"/>
            <a:ext cx="4441825"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D27FF89-D78E-4EBA-848C-A29FD0DA0DEF}" type="slidenum">
              <a:rPr lang="en-US" altLang="zh-CN" smtClean="0">
                <a:ea typeface="宋体" charset="-122"/>
              </a:rPr>
              <a:pPr/>
              <a:t>47</a:t>
            </a:fld>
            <a:endParaRPr lang="en-US" altLang="zh-CN" smtClean="0">
              <a:ea typeface="宋体" charset="-122"/>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AB9A9DB-AD09-4379-AA60-E530B95CDDFD}" type="slidenum">
              <a:rPr lang="en-US" altLang="zh-CN" smtClean="0">
                <a:ea typeface="宋体" charset="-122"/>
              </a:rPr>
              <a:pPr/>
              <a:t>50</a:t>
            </a:fld>
            <a:endParaRPr lang="en-US" altLang="zh-CN" smtClean="0">
              <a:ea typeface="宋体" charset="-122"/>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8F2B586-032D-41F2-B5CA-F4A207AD4933}" type="slidenum">
              <a:rPr lang="en-US" altLang="zh-CN" smtClean="0">
                <a:ea typeface="宋体" charset="-122"/>
              </a:rPr>
              <a:pPr/>
              <a:t>51</a:t>
            </a:fld>
            <a:endParaRPr lang="en-US" altLang="zh-CN" smtClean="0">
              <a:ea typeface="宋体" charset="-122"/>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6262E1E-2654-4D2E-8659-C10EE99F4B4B}" type="slidenum">
              <a:rPr lang="en-US" altLang="zh-CN" smtClean="0">
                <a:ea typeface="宋体" charset="-122"/>
              </a:rPr>
              <a:pPr/>
              <a:t>59</a:t>
            </a:fld>
            <a:endParaRPr lang="en-US" altLang="zh-CN" smtClean="0">
              <a:ea typeface="宋体" charset="-122"/>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lvl1pPr>
              <a:defRPr b="1">
                <a:solidFill>
                  <a:srgbClr val="FF0000"/>
                </a:solidFill>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smtClean="0"/>
              <a:t>单击此处编辑母版副标题样式</a:t>
            </a:r>
            <a:endParaRPr lang="zh-CN" altLang="en-US" dirty="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zh-CN"/>
          </a:p>
        </p:txBody>
      </p:sp>
    </p:spTree>
    <p:extLst>
      <p:ext uri="{BB962C8B-B14F-4D97-AF65-F5344CB8AC3E}">
        <p14:creationId xmlns:p14="http://schemas.microsoft.com/office/powerpoint/2010/main" xmlns="" val="52926937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zh-CN"/>
          </a:p>
        </p:txBody>
      </p:sp>
    </p:spTree>
    <p:extLst>
      <p:ext uri="{BB962C8B-B14F-4D97-AF65-F5344CB8AC3E}">
        <p14:creationId xmlns:p14="http://schemas.microsoft.com/office/powerpoint/2010/main" xmlns="" val="49800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zh-CN"/>
          </a:p>
        </p:txBody>
      </p:sp>
    </p:spTree>
    <p:extLst>
      <p:ext uri="{BB962C8B-B14F-4D97-AF65-F5344CB8AC3E}">
        <p14:creationId xmlns:p14="http://schemas.microsoft.com/office/powerpoint/2010/main" xmlns="" val="3848977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zh-CN"/>
          </a:p>
        </p:txBody>
      </p:sp>
    </p:spTree>
    <p:extLst>
      <p:ext uri="{BB962C8B-B14F-4D97-AF65-F5344CB8AC3E}">
        <p14:creationId xmlns:p14="http://schemas.microsoft.com/office/powerpoint/2010/main" xmlns="" val="25987393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465138"/>
            <a:ext cx="8229600" cy="705600"/>
          </a:xfrm>
        </p:spPr>
        <p:txBody>
          <a:bodyPr/>
          <a:lstStyle>
            <a:lvl1pPr>
              <a:defRPr sz="3600" b="0">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hasCustomPrompt="1"/>
          </p:nvPr>
        </p:nvSpPr>
        <p:spPr>
          <a:xfrm>
            <a:off x="457200" y="1267200"/>
            <a:ext cx="8229600" cy="4968000"/>
          </a:xfrm>
        </p:spPr>
        <p:txBody>
          <a:bodyPr/>
          <a:lstStyle>
            <a:lvl1pPr marL="342900" indent="-342900">
              <a:lnSpc>
                <a:spcPct val="130000"/>
              </a:lnSpc>
              <a:buFont typeface="Wingdings" panose="05000000000000000000" pitchFamily="2" charset="2"/>
              <a:buChar char="u"/>
              <a:defRPr>
                <a:latin typeface="微软雅黑" panose="020B0503020204020204" pitchFamily="34" charset="-122"/>
                <a:ea typeface="微软雅黑" panose="020B0503020204020204" pitchFamily="34" charset="-122"/>
              </a:defRPr>
            </a:lvl1pPr>
            <a:lvl2pPr>
              <a:lnSpc>
                <a:spcPct val="130000"/>
              </a:lnSpc>
              <a:defRPr>
                <a:latin typeface="微软雅黑" panose="020B0503020204020204" pitchFamily="34" charset="-122"/>
                <a:ea typeface="微软雅黑" panose="020B0503020204020204" pitchFamily="34" charset="-122"/>
              </a:defRPr>
            </a:lvl2pPr>
            <a:lvl3pPr>
              <a:lnSpc>
                <a:spcPct val="130000"/>
              </a:lnSpc>
              <a:defRPr sz="2600" b="0">
                <a:latin typeface="微软雅黑" panose="020B0503020204020204" pitchFamily="34" charset="-122"/>
                <a:ea typeface="微软雅黑" panose="020B0503020204020204" pitchFamily="34" charset="-122"/>
              </a:defRPr>
            </a:lvl3pPr>
            <a:lvl4pPr>
              <a:lnSpc>
                <a:spcPct val="130000"/>
              </a:lnSpc>
              <a:defRPr>
                <a:latin typeface="微软雅黑" panose="020B0503020204020204" pitchFamily="34" charset="-122"/>
                <a:ea typeface="微软雅黑" panose="020B0503020204020204" pitchFamily="34" charset="-122"/>
              </a:defRPr>
            </a:lvl4pPr>
            <a:lvl5pPr>
              <a:lnSpc>
                <a:spcPct val="130000"/>
              </a:lnSpc>
              <a:defRPr>
                <a:latin typeface="微软雅黑" panose="020B0503020204020204" pitchFamily="34" charset="-122"/>
                <a:ea typeface="微软雅黑" panose="020B0503020204020204" pitchFamily="34" charset="-122"/>
              </a:defRPr>
            </a:lvl5pPr>
          </a:lstStyle>
          <a:p>
            <a:pPr lvl="0"/>
            <a:r>
              <a:rPr lang="zh-CN" altLang="en-US" dirty="0" smtClean="0"/>
              <a:t> 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a:xfrm>
            <a:off x="457200" y="6245225"/>
            <a:ext cx="2133600" cy="476250"/>
          </a:xfrm>
          <a:prstGeom prst="rect">
            <a:avLst/>
          </a:prstGeom>
        </p:spPr>
        <p:txBody>
          <a:bodyPr/>
          <a:lstStyle/>
          <a:p>
            <a:pPr>
              <a:defRPr/>
            </a:pPr>
            <a:endParaRPr lang="en-US" altLang="zh-CN" dirty="0"/>
          </a:p>
        </p:txBody>
      </p:sp>
      <p:sp>
        <p:nvSpPr>
          <p:cNvPr id="5" name="页脚占位符 4"/>
          <p:cNvSpPr>
            <a:spLocks noGrp="1"/>
          </p:cNvSpPr>
          <p:nvPr>
            <p:ph type="ftr" sz="quarter" idx="11"/>
          </p:nvPr>
        </p:nvSpPr>
        <p:spPr/>
        <p:txBody>
          <a:bodyPr/>
          <a:lstStyle/>
          <a:p>
            <a:endParaRPr lang="en-US" altLang="zh-CN" dirty="0" smtClean="0">
              <a:ea typeface="黑体" panose="02010609060101010101" pitchFamily="49" charset="-122"/>
            </a:endParaRPr>
          </a:p>
        </p:txBody>
      </p:sp>
    </p:spTree>
    <p:extLst>
      <p:ext uri="{BB962C8B-B14F-4D97-AF65-F5344CB8AC3E}">
        <p14:creationId xmlns:p14="http://schemas.microsoft.com/office/powerpoint/2010/main" xmlns="" val="40064238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smtClean="0"/>
              <a:t>单击此处编辑母版文本样式</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zh-CN"/>
          </a:p>
        </p:txBody>
      </p:sp>
    </p:spTree>
    <p:extLst>
      <p:ext uri="{BB962C8B-B14F-4D97-AF65-F5344CB8AC3E}">
        <p14:creationId xmlns:p14="http://schemas.microsoft.com/office/powerpoint/2010/main" xmlns="" val="251431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457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8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zh-CN"/>
          </a:p>
        </p:txBody>
      </p:sp>
    </p:spTree>
    <p:extLst>
      <p:ext uri="{BB962C8B-B14F-4D97-AF65-F5344CB8AC3E}">
        <p14:creationId xmlns:p14="http://schemas.microsoft.com/office/powerpoint/2010/main" xmlns="" val="231038727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340768"/>
            <a:ext cx="4040188" cy="8341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5" name="文本占位符 4"/>
          <p:cNvSpPr>
            <a:spLocks noGrp="1"/>
          </p:cNvSpPr>
          <p:nvPr>
            <p:ph type="body" sz="quarter" idx="3"/>
          </p:nvPr>
        </p:nvSpPr>
        <p:spPr>
          <a:xfrm>
            <a:off x="4645025" y="1340768"/>
            <a:ext cx="4041775" cy="8341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zh-CN"/>
          </a:p>
        </p:txBody>
      </p:sp>
    </p:spTree>
    <p:extLst>
      <p:ext uri="{BB962C8B-B14F-4D97-AF65-F5344CB8AC3E}">
        <p14:creationId xmlns:p14="http://schemas.microsoft.com/office/powerpoint/2010/main" xmlns="" val="425602828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zh-CN"/>
          </a:p>
        </p:txBody>
      </p:sp>
    </p:spTree>
    <p:extLst>
      <p:ext uri="{BB962C8B-B14F-4D97-AF65-F5344CB8AC3E}">
        <p14:creationId xmlns:p14="http://schemas.microsoft.com/office/powerpoint/2010/main" xmlns="" val="382021458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924944"/>
            <a:ext cx="8229600" cy="706437"/>
          </a:xfrm>
        </p:spPr>
        <p:txBody>
          <a:bodyPr/>
          <a:lstStyle>
            <a:lvl1pPr>
              <a:defRPr>
                <a:latin typeface="+mj-ea"/>
                <a:ea typeface="+mj-ea"/>
              </a:defRPr>
            </a:lvl1pPr>
          </a:lstStyle>
          <a:p>
            <a:r>
              <a:rPr lang="zh-CN" altLang="en-US" dirty="0" smtClean="0"/>
              <a:t>单击此处编辑母版标题样式</a:t>
            </a:r>
            <a:endParaRPr lang="zh-CN" altLang="en-US" dirty="0"/>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zh-CN"/>
          </a:p>
        </p:txBody>
      </p:sp>
    </p:spTree>
    <p:extLst>
      <p:ext uri="{BB962C8B-B14F-4D97-AF65-F5344CB8AC3E}">
        <p14:creationId xmlns:p14="http://schemas.microsoft.com/office/powerpoint/2010/main" xmlns="" val="228424782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zh-CN"/>
          </a:p>
        </p:txBody>
      </p:sp>
      <p:sp>
        <p:nvSpPr>
          <p:cNvPr id="3" name="页脚占位符 2"/>
          <p:cNvSpPr>
            <a:spLocks noGrp="1"/>
          </p:cNvSpPr>
          <p:nvPr>
            <p:ph type="ftr" sz="quarter" idx="11"/>
          </p:nvPr>
        </p:nvSpPr>
        <p:spPr/>
        <p:txBody>
          <a:bodyPr/>
          <a:lstStyle/>
          <a:p>
            <a:endParaRPr lang="en-US" altLang="zh-CN" dirty="0" smtClean="0">
              <a:ea typeface="黑体" panose="02010609060101010101" pitchFamily="49" charset="-122"/>
            </a:endParaRPr>
          </a:p>
        </p:txBody>
      </p:sp>
    </p:spTree>
    <p:extLst>
      <p:ext uri="{BB962C8B-B14F-4D97-AF65-F5344CB8AC3E}">
        <p14:creationId xmlns:p14="http://schemas.microsoft.com/office/powerpoint/2010/main" xmlns="" val="32543028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692696"/>
            <a:ext cx="3008313" cy="742404"/>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692696"/>
            <a:ext cx="5111750" cy="54334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zh-CN"/>
          </a:p>
        </p:txBody>
      </p:sp>
    </p:spTree>
    <p:extLst>
      <p:ext uri="{BB962C8B-B14F-4D97-AF65-F5344CB8AC3E}">
        <p14:creationId xmlns:p14="http://schemas.microsoft.com/office/powerpoint/2010/main" xmlns="" val="92422261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446088"/>
            <a:ext cx="8229600"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smtClean="0"/>
              <a:t>单击此处编辑母版标题样式</a:t>
            </a:r>
          </a:p>
        </p:txBody>
      </p:sp>
      <p:sp>
        <p:nvSpPr>
          <p:cNvPr id="2051" name="Rectangle 3"/>
          <p:cNvSpPr>
            <a:spLocks noGrp="1" noChangeArrowheads="1"/>
          </p:cNvSpPr>
          <p:nvPr>
            <p:ph type="body" idx="1"/>
          </p:nvPr>
        </p:nvSpPr>
        <p:spPr bwMode="auto">
          <a:xfrm>
            <a:off x="457200" y="1268413"/>
            <a:ext cx="8229600"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5" name="页脚占位符 3"/>
          <p:cNvSpPr>
            <a:spLocks noGrp="1"/>
          </p:cNvSpPr>
          <p:nvPr>
            <p:ph type="ftr" sz="quarter" idx="3"/>
          </p:nvPr>
        </p:nvSpPr>
        <p:spPr>
          <a:xfrm>
            <a:off x="4210794" y="6501771"/>
            <a:ext cx="3275856" cy="338766"/>
          </a:xfrm>
          <a:prstGeom prst="rect">
            <a:avLst/>
          </a:prstGeom>
          <a:solidFill>
            <a:schemeClr val="bg1"/>
          </a:solidFill>
          <a:ln/>
        </p:spPr>
        <p:txBody>
          <a:bodyPr/>
          <a:lstStyle>
            <a:lvl1pPr algn="r">
              <a:defRPr sz="1600">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dirty="0" smtClean="0">
              <a:ea typeface="黑体" panose="02010609060101010101" pitchFamily="49" charset="-122"/>
            </a:endParaRPr>
          </a:p>
        </p:txBody>
      </p:sp>
      <p:sp>
        <p:nvSpPr>
          <p:cNvPr id="3" name="灯片编号占位符 2"/>
          <p:cNvSpPr>
            <a:spLocks noGrp="1"/>
          </p:cNvSpPr>
          <p:nvPr>
            <p:ph type="sldNum" sz="quarter" idx="4"/>
          </p:nvPr>
        </p:nvSpPr>
        <p:spPr>
          <a:xfrm>
            <a:off x="179512" y="6353176"/>
            <a:ext cx="2057400"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fld id="{390037E0-4156-4847-ACCD-1CF52CED0914}"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63" r:id="rId7"/>
    <p:sldLayoutId id="2147483658" r:id="rId8"/>
    <p:sldLayoutId id="2147483659" r:id="rId9"/>
    <p:sldLayoutId id="2147483660" r:id="rId10"/>
    <p:sldLayoutId id="2147483661" r:id="rId11"/>
    <p:sldLayoutId id="2147483662"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0">
          <a:solidFill>
            <a:srgbClr val="58175B"/>
          </a:solidFill>
          <a:latin typeface="+mj-ea"/>
          <a:ea typeface="+mj-ea"/>
          <a:cs typeface="+mj-cs"/>
        </a:defRPr>
      </a:lvl1pPr>
      <a:lvl2pPr algn="ctr" rtl="0" eaLnBrk="0" fontAlgn="base" hangingPunct="0">
        <a:spcBef>
          <a:spcPct val="0"/>
        </a:spcBef>
        <a:spcAft>
          <a:spcPct val="0"/>
        </a:spcAft>
        <a:defRPr sz="4000">
          <a:solidFill>
            <a:srgbClr val="262673"/>
          </a:solidFill>
          <a:latin typeface="黑体" pitchFamily="49" charset="-122"/>
          <a:ea typeface="黑体" pitchFamily="49" charset="-122"/>
        </a:defRPr>
      </a:lvl2pPr>
      <a:lvl3pPr algn="ctr" rtl="0" eaLnBrk="0" fontAlgn="base" hangingPunct="0">
        <a:spcBef>
          <a:spcPct val="0"/>
        </a:spcBef>
        <a:spcAft>
          <a:spcPct val="0"/>
        </a:spcAft>
        <a:defRPr sz="4000">
          <a:solidFill>
            <a:srgbClr val="262673"/>
          </a:solidFill>
          <a:latin typeface="黑体" pitchFamily="49" charset="-122"/>
          <a:ea typeface="黑体" pitchFamily="49" charset="-122"/>
        </a:defRPr>
      </a:lvl3pPr>
      <a:lvl4pPr algn="ctr" rtl="0" eaLnBrk="0" fontAlgn="base" hangingPunct="0">
        <a:spcBef>
          <a:spcPct val="0"/>
        </a:spcBef>
        <a:spcAft>
          <a:spcPct val="0"/>
        </a:spcAft>
        <a:defRPr sz="4000">
          <a:solidFill>
            <a:srgbClr val="262673"/>
          </a:solidFill>
          <a:latin typeface="黑体" pitchFamily="49" charset="-122"/>
          <a:ea typeface="黑体" pitchFamily="49" charset="-122"/>
        </a:defRPr>
      </a:lvl4pPr>
      <a:lvl5pPr algn="ctr" rtl="0" eaLnBrk="0" fontAlgn="base" hangingPunct="0">
        <a:spcBef>
          <a:spcPct val="0"/>
        </a:spcBef>
        <a:spcAft>
          <a:spcPct val="0"/>
        </a:spcAft>
        <a:defRPr sz="4000">
          <a:solidFill>
            <a:srgbClr val="262673"/>
          </a:solidFill>
          <a:latin typeface="黑体" pitchFamily="49" charset="-122"/>
          <a:ea typeface="黑体" pitchFamily="49" charset="-122"/>
        </a:defRPr>
      </a:lvl5pPr>
      <a:lvl6pPr marL="457200" algn="ctr" rtl="0" eaLnBrk="1" fontAlgn="base" hangingPunct="1">
        <a:spcBef>
          <a:spcPct val="0"/>
        </a:spcBef>
        <a:spcAft>
          <a:spcPct val="0"/>
        </a:spcAft>
        <a:defRPr sz="4400">
          <a:solidFill>
            <a:schemeClr val="tx2"/>
          </a:solidFill>
          <a:latin typeface="Arial" charset="0"/>
          <a:ea typeface="宋体" pitchFamily="2" charset="-122"/>
        </a:defRPr>
      </a:lvl6pPr>
      <a:lvl7pPr marL="914400" algn="ctr" rtl="0" eaLnBrk="1" fontAlgn="base" hangingPunct="1">
        <a:spcBef>
          <a:spcPct val="0"/>
        </a:spcBef>
        <a:spcAft>
          <a:spcPct val="0"/>
        </a:spcAft>
        <a:defRPr sz="4400">
          <a:solidFill>
            <a:schemeClr val="tx2"/>
          </a:solidFill>
          <a:latin typeface="Arial" charset="0"/>
          <a:ea typeface="宋体" pitchFamily="2" charset="-122"/>
        </a:defRPr>
      </a:lvl7pPr>
      <a:lvl8pPr marL="1371600" algn="ctr" rtl="0" eaLnBrk="1" fontAlgn="base" hangingPunct="1">
        <a:spcBef>
          <a:spcPct val="0"/>
        </a:spcBef>
        <a:spcAft>
          <a:spcPct val="0"/>
        </a:spcAft>
        <a:defRPr sz="4400">
          <a:solidFill>
            <a:schemeClr val="tx2"/>
          </a:solidFill>
          <a:latin typeface="Arial" charset="0"/>
          <a:ea typeface="宋体" pitchFamily="2" charset="-122"/>
        </a:defRPr>
      </a:lvl8pPr>
      <a:lvl9pPr marL="1828800" algn="ctr" rtl="0" eaLnBrk="1" fontAlgn="base" hangingPunct="1">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j-ea"/>
          <a:ea typeface="+mj-ea"/>
          <a:cs typeface="+mn-cs"/>
        </a:defRPr>
      </a:lvl1pPr>
      <a:lvl2pPr marL="742950" indent="-285750" algn="l" rtl="0" eaLnBrk="0" fontAlgn="base" hangingPunct="0">
        <a:spcBef>
          <a:spcPct val="20000"/>
        </a:spcBef>
        <a:spcAft>
          <a:spcPct val="0"/>
        </a:spcAft>
        <a:buChar char="–"/>
        <a:defRPr sz="2800">
          <a:solidFill>
            <a:schemeClr val="tx1"/>
          </a:solidFill>
          <a:latin typeface="+mj-ea"/>
          <a:ea typeface="+mj-ea"/>
        </a:defRPr>
      </a:lvl2pPr>
      <a:lvl3pPr marL="1143000" indent="-228600" algn="l" rtl="0" eaLnBrk="0" fontAlgn="base" hangingPunct="0">
        <a:spcBef>
          <a:spcPct val="20000"/>
        </a:spcBef>
        <a:spcAft>
          <a:spcPct val="0"/>
        </a:spcAft>
        <a:buChar char="•"/>
        <a:defRPr sz="2600" b="1">
          <a:solidFill>
            <a:schemeClr val="tx1"/>
          </a:solidFill>
          <a:latin typeface="+mj-ea"/>
          <a:ea typeface="+mj-ea"/>
        </a:defRPr>
      </a:lvl3pPr>
      <a:lvl4pPr marL="1600200" indent="-228600" algn="l" rtl="0" eaLnBrk="0" fontAlgn="base" hangingPunct="0">
        <a:spcBef>
          <a:spcPct val="20000"/>
        </a:spcBef>
        <a:spcAft>
          <a:spcPct val="0"/>
        </a:spcAft>
        <a:buChar char="–"/>
        <a:defRPr sz="2200">
          <a:solidFill>
            <a:schemeClr val="tx1"/>
          </a:solidFill>
          <a:latin typeface="+mj-ea"/>
          <a:ea typeface="+mj-ea"/>
        </a:defRPr>
      </a:lvl4pPr>
      <a:lvl5pPr marL="2057400" indent="-228600" algn="l" rtl="0" eaLnBrk="0" fontAlgn="base" hangingPunct="0">
        <a:spcBef>
          <a:spcPct val="20000"/>
        </a:spcBef>
        <a:spcAft>
          <a:spcPct val="0"/>
        </a:spcAft>
        <a:buChar char="»"/>
        <a:defRPr sz="2200">
          <a:solidFill>
            <a:schemeClr val="tx1"/>
          </a:solidFill>
          <a:latin typeface="+mj-ea"/>
          <a:ea typeface="+mj-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0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10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image" Target="../media/image156.wmf"/><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10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apps.webofknowledge.com/WOS_GeneralSearch_input.do?product=WOS&amp;SID=Z235eikcI5Km3MbN7in&amp;search_mode=GeneralSearch"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cnki.net/"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crossref.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las.ac.cn/"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8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131.jpeg"/><Relationship Id="rId4" Type="http://schemas.openxmlformats.org/officeDocument/2006/relationships/image" Target="../media/image130.png"/></Relationships>
</file>

<file path=ppt/slides/_rels/slide9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8.xml"/><Relationship Id="rId5" Type="http://schemas.openxmlformats.org/officeDocument/2006/relationships/image" Target="../media/image135.jpeg"/><Relationship Id="rId4" Type="http://schemas.openxmlformats.org/officeDocument/2006/relationships/image" Target="../media/image134.png"/></Relationships>
</file>

<file path=ppt/slides/_rels/slide9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jpeg"/><Relationship Id="rId4" Type="http://schemas.openxmlformats.org/officeDocument/2006/relationships/image" Target="../media/image1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0" y="1988840"/>
            <a:ext cx="9144000" cy="2311954"/>
          </a:xfrm>
          <a:prstGeom prst="rect">
            <a:avLst/>
          </a:prstGeom>
          <a:solidFill>
            <a:srgbClr val="F1EAEB">
              <a:alpha val="76863"/>
            </a:srgbClr>
          </a:solidFill>
          <a:ln w="254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fontAlgn="base">
              <a:spcBef>
                <a:spcPct val="0"/>
              </a:spcBef>
              <a:spcAft>
                <a:spcPct val="0"/>
              </a:spcAft>
            </a:pPr>
            <a:endParaRPr lang="zh-CN" altLang="en-US">
              <a:solidFill>
                <a:prstClr val="black"/>
              </a:solidFill>
              <a:ea typeface="宋体" pitchFamily="2" charset="-122"/>
            </a:endParaRPr>
          </a:p>
        </p:txBody>
      </p:sp>
      <p:sp>
        <p:nvSpPr>
          <p:cNvPr id="6149" name="标题 3"/>
          <p:cNvSpPr>
            <a:spLocks noGrp="1"/>
          </p:cNvSpPr>
          <p:nvPr>
            <p:ph type="ctrTitle"/>
          </p:nvPr>
        </p:nvSpPr>
        <p:spPr>
          <a:xfrm>
            <a:off x="208122" y="1988840"/>
            <a:ext cx="8612350" cy="1368152"/>
          </a:xfrm>
        </p:spPr>
        <p:txBody>
          <a:bodyPr/>
          <a:lstStyle/>
          <a:p>
            <a:r>
              <a:rPr lang="zh-CN" altLang="en-US" dirty="0" smtClean="0">
                <a:solidFill>
                  <a:srgbClr val="7030A0"/>
                </a:solidFill>
                <a:latin typeface="微软雅黑" panose="020B0503020204020204" pitchFamily="34" charset="-122"/>
                <a:ea typeface="微软雅黑" panose="020B0503020204020204" pitchFamily="34" charset="-122"/>
              </a:rPr>
              <a:t>文献检索</a:t>
            </a:r>
            <a:r>
              <a:rPr lang="zh-CN" altLang="en-US" dirty="0">
                <a:solidFill>
                  <a:srgbClr val="7030A0"/>
                </a:solidFill>
                <a:latin typeface="微软雅黑" panose="020B0503020204020204" pitchFamily="34" charset="-122"/>
                <a:ea typeface="微软雅黑" panose="020B0503020204020204" pitchFamily="34" charset="-122"/>
              </a:rPr>
              <a:t>与文献</a:t>
            </a:r>
            <a:r>
              <a:rPr lang="zh-CN" altLang="en-US" dirty="0" smtClean="0">
                <a:solidFill>
                  <a:srgbClr val="7030A0"/>
                </a:solidFill>
                <a:latin typeface="微软雅黑" panose="020B0503020204020204" pitchFamily="34" charset="-122"/>
                <a:ea typeface="微软雅黑" panose="020B0503020204020204" pitchFamily="34" charset="-122"/>
              </a:rPr>
              <a:t>管理</a:t>
            </a:r>
            <a:r>
              <a:rPr lang="en-US" altLang="zh-CN" dirty="0">
                <a:solidFill>
                  <a:srgbClr val="7030A0"/>
                </a:solidFill>
                <a:latin typeface="微软雅黑" panose="020B0503020204020204" pitchFamily="34" charset="-122"/>
                <a:ea typeface="微软雅黑" panose="020B0503020204020204" pitchFamily="34" charset="-122"/>
              </a:rPr>
              <a:t/>
            </a:r>
            <a:br>
              <a:rPr lang="en-US" altLang="zh-CN" dirty="0">
                <a:solidFill>
                  <a:srgbClr val="7030A0"/>
                </a:solidFill>
                <a:latin typeface="微软雅黑" panose="020B0503020204020204" pitchFamily="34" charset="-122"/>
                <a:ea typeface="微软雅黑" panose="020B0503020204020204" pitchFamily="34" charset="-122"/>
              </a:rPr>
            </a:br>
            <a:r>
              <a:rPr lang="zh-CN" altLang="en-US" dirty="0" smtClean="0">
                <a:solidFill>
                  <a:srgbClr val="7030A0"/>
                </a:solidFill>
                <a:latin typeface="微软雅黑" panose="020B0503020204020204" pitchFamily="34" charset="-122"/>
                <a:ea typeface="微软雅黑" panose="020B0503020204020204" pitchFamily="34" charset="-122"/>
              </a:rPr>
              <a:t>助力</a:t>
            </a:r>
            <a:r>
              <a:rPr lang="zh-CN" altLang="en-US" dirty="0">
                <a:solidFill>
                  <a:srgbClr val="7030A0"/>
                </a:solidFill>
                <a:latin typeface="微软雅黑" panose="020B0503020204020204" pitchFamily="34" charset="-122"/>
                <a:ea typeface="微软雅黑" panose="020B0503020204020204" pitchFamily="34" charset="-122"/>
              </a:rPr>
              <a:t>科学研究</a:t>
            </a:r>
          </a:p>
        </p:txBody>
      </p:sp>
      <p:sp>
        <p:nvSpPr>
          <p:cNvPr id="3" name="副标题 2"/>
          <p:cNvSpPr>
            <a:spLocks noGrp="1"/>
          </p:cNvSpPr>
          <p:nvPr>
            <p:ph type="subTitle" idx="1"/>
          </p:nvPr>
        </p:nvSpPr>
        <p:spPr>
          <a:xfrm>
            <a:off x="1781943" y="3389194"/>
            <a:ext cx="5454353" cy="1119926"/>
          </a:xfrm>
        </p:spPr>
        <p:txBody>
          <a:bodyPr/>
          <a:lstStyle/>
          <a:p>
            <a:pPr eaLnBrk="1" hangingPunct="1">
              <a:defRPr/>
            </a:pPr>
            <a:r>
              <a:rPr lang="zh-CN" altLang="en-US" sz="2400" b="1" dirty="0" smtClean="0">
                <a:solidFill>
                  <a:schemeClr val="tx2"/>
                </a:solidFill>
                <a:latin typeface="微软雅黑" panose="020B0503020204020204" pitchFamily="34" charset="-122"/>
                <a:ea typeface="微软雅黑" panose="020B0503020204020204" pitchFamily="34" charset="-122"/>
              </a:rPr>
              <a:t>主讲人：李扬</a:t>
            </a:r>
            <a:endParaRPr lang="en-US" altLang="zh-CN" sz="2400" b="1" dirty="0" smtClean="0">
              <a:solidFill>
                <a:schemeClr val="tx2"/>
              </a:solidFill>
              <a:latin typeface="微软雅黑" panose="020B0503020204020204" pitchFamily="34" charset="-122"/>
              <a:ea typeface="微软雅黑" panose="020B0503020204020204" pitchFamily="34" charset="-122"/>
            </a:endParaRPr>
          </a:p>
          <a:p>
            <a:pPr>
              <a:defRPr/>
            </a:pPr>
            <a:r>
              <a:rPr lang="zh-CN" altLang="en-US" sz="2400" b="1" dirty="0" smtClean="0">
                <a:solidFill>
                  <a:schemeClr val="tx2"/>
                </a:solidFill>
                <a:latin typeface="微软雅黑" panose="020B0503020204020204" pitchFamily="34" charset="-122"/>
                <a:ea typeface="微软雅黑" panose="020B0503020204020204" pitchFamily="34" charset="-122"/>
              </a:rPr>
              <a:t>中国科学院文献情报中心</a:t>
            </a:r>
            <a:endParaRPr lang="en-US" altLang="zh-CN" sz="2400" b="1" dirty="0" smtClean="0">
              <a:solidFill>
                <a:schemeClr val="tx2"/>
              </a:solidFill>
              <a:latin typeface="微软雅黑" panose="020B0503020204020204" pitchFamily="34" charset="-122"/>
              <a:ea typeface="微软雅黑" panose="020B0503020204020204" pitchFamily="34" charset="-122"/>
            </a:endParaRPr>
          </a:p>
          <a:p>
            <a:pPr>
              <a:defRPr/>
            </a:pPr>
            <a:r>
              <a:rPr lang="en-US" altLang="zh-CN" sz="2400" b="1" dirty="0" smtClean="0">
                <a:solidFill>
                  <a:schemeClr val="tx2"/>
                </a:solidFill>
                <a:latin typeface="微软雅黑" panose="020B0503020204020204" pitchFamily="34" charset="-122"/>
                <a:ea typeface="微软雅黑" panose="020B0503020204020204" pitchFamily="34" charset="-122"/>
              </a:rPr>
              <a:t>2018.05</a:t>
            </a:r>
          </a:p>
        </p:txBody>
      </p:sp>
      <p:cxnSp>
        <p:nvCxnSpPr>
          <p:cNvPr id="6" name="直接连接符 5"/>
          <p:cNvCxnSpPr/>
          <p:nvPr/>
        </p:nvCxnSpPr>
        <p:spPr bwMode="auto">
          <a:xfrm>
            <a:off x="323528" y="3194590"/>
            <a:ext cx="5508612"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 name="矩形 3"/>
          <p:cNvSpPr/>
          <p:nvPr/>
        </p:nvSpPr>
        <p:spPr bwMode="auto">
          <a:xfrm>
            <a:off x="179512" y="1988840"/>
            <a:ext cx="144016" cy="2311954"/>
          </a:xfrm>
          <a:prstGeom prst="rect">
            <a:avLst/>
          </a:prstGeom>
          <a:solidFill>
            <a:srgbClr val="C98289"/>
          </a:solidFill>
          <a:ln w="254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fontAlgn="base">
              <a:spcBef>
                <a:spcPct val="0"/>
              </a:spcBef>
              <a:spcAft>
                <a:spcPct val="0"/>
              </a:spcAft>
            </a:pPr>
            <a:endParaRPr lang="zh-CN" altLang="en-US">
              <a:solidFill>
                <a:prstClr val="black"/>
              </a:solidFill>
              <a:ea typeface="宋体" pitchFamily="2" charset="-122"/>
            </a:endParaRPr>
          </a:p>
        </p:txBody>
      </p:sp>
    </p:spTree>
    <p:extLst>
      <p:ext uri="{BB962C8B-B14F-4D97-AF65-F5344CB8AC3E}">
        <p14:creationId xmlns:p14="http://schemas.microsoft.com/office/powerpoint/2010/main" xmlns="" val="2163953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Web of Science</a:t>
            </a:r>
            <a:r>
              <a:rPr lang="zh-CN" altLang="en-US" dirty="0" smtClean="0"/>
              <a:t>平台</a:t>
            </a:r>
            <a:endParaRPr lang="zh-CN" altLang="en-US" dirty="0"/>
          </a:p>
        </p:txBody>
      </p:sp>
      <p:sp>
        <p:nvSpPr>
          <p:cNvPr id="3" name="内容占位符 2"/>
          <p:cNvSpPr>
            <a:spLocks noGrp="1"/>
          </p:cNvSpPr>
          <p:nvPr>
            <p:ph idx="1"/>
          </p:nvPr>
        </p:nvSpPr>
        <p:spPr/>
        <p:txBody>
          <a:bodyPr/>
          <a:lstStyle/>
          <a:p>
            <a:endParaRPr lang="zh-CN" altLang="en-US"/>
          </a:p>
        </p:txBody>
      </p:sp>
      <p:pic>
        <p:nvPicPr>
          <p:cNvPr id="2050" name="Picture 2"/>
          <p:cNvPicPr>
            <a:picLocks noChangeAspect="1" noChangeArrowheads="1"/>
          </p:cNvPicPr>
          <p:nvPr/>
        </p:nvPicPr>
        <p:blipFill>
          <a:blip r:embed="rId2" cstate="print"/>
          <a:srcRect t="15621"/>
          <a:stretch>
            <a:fillRect/>
          </a:stretch>
        </p:blipFill>
        <p:spPr bwMode="auto">
          <a:xfrm>
            <a:off x="0" y="1268760"/>
            <a:ext cx="9144000" cy="4278443"/>
          </a:xfrm>
          <a:prstGeom prst="rect">
            <a:avLst/>
          </a:prstGeom>
          <a:noFill/>
          <a:ln w="9525">
            <a:noFill/>
            <a:miter lim="800000"/>
            <a:headEnd/>
            <a:tailEnd/>
          </a:ln>
        </p:spPr>
      </p:pic>
    </p:spTree>
    <p:extLst>
      <p:ext uri="{BB962C8B-B14F-4D97-AF65-F5344CB8AC3E}">
        <p14:creationId xmlns:p14="http://schemas.microsoft.com/office/powerpoint/2010/main" xmlns="" val="31655781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cstate="print"/>
          <a:srcRect l="18817" t="8859" r="5363" b="7470"/>
          <a:stretch>
            <a:fillRect/>
          </a:stretch>
        </p:blipFill>
        <p:spPr bwMode="auto">
          <a:xfrm>
            <a:off x="-1" y="1196752"/>
            <a:ext cx="9124599" cy="5661248"/>
          </a:xfrm>
          <a:prstGeom prst="rect">
            <a:avLst/>
          </a:prstGeom>
          <a:noFill/>
          <a:ln w="9525">
            <a:noFill/>
            <a:miter lim="800000"/>
            <a:headEnd/>
            <a:tailEnd/>
          </a:ln>
        </p:spPr>
      </p:pic>
      <p:grpSp>
        <p:nvGrpSpPr>
          <p:cNvPr id="2" name="组合 5"/>
          <p:cNvGrpSpPr/>
          <p:nvPr/>
        </p:nvGrpSpPr>
        <p:grpSpPr>
          <a:xfrm>
            <a:off x="0" y="2452826"/>
            <a:ext cx="6055668" cy="760150"/>
            <a:chOff x="0" y="3071810"/>
            <a:chExt cx="6055668" cy="760150"/>
          </a:xfrm>
        </p:grpSpPr>
        <p:sp>
          <p:nvSpPr>
            <p:cNvPr id="7" name="矩形 6"/>
            <p:cNvSpPr/>
            <p:nvPr/>
          </p:nvSpPr>
          <p:spPr>
            <a:xfrm>
              <a:off x="0" y="3071810"/>
              <a:ext cx="161967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483768" y="3431850"/>
              <a:ext cx="3571900" cy="400110"/>
            </a:xfrm>
            <a:prstGeom prst="rect">
              <a:avLst/>
            </a:prstGeom>
            <a:solidFill>
              <a:schemeClr val="bg1"/>
            </a:solidFill>
          </p:spPr>
          <p:txBody>
            <a:bodyPr wrap="square" rtlCol="0">
              <a:spAutoFit/>
            </a:bodyPr>
            <a:lstStyle/>
            <a:p>
              <a:r>
                <a:rPr lang="zh-CN" altLang="en-US" sz="2000" b="1" dirty="0" smtClean="0">
                  <a:solidFill>
                    <a:srgbClr val="FF0000"/>
                  </a:solidFill>
                </a:rPr>
                <a:t>插入的文献产生一个临时分组</a:t>
              </a:r>
              <a:endParaRPr lang="zh-CN" altLang="en-US" sz="2000" b="1" dirty="0">
                <a:solidFill>
                  <a:srgbClr val="FF0000"/>
                </a:solidFill>
              </a:endParaRPr>
            </a:p>
          </p:txBody>
        </p:sp>
        <p:cxnSp>
          <p:nvCxnSpPr>
            <p:cNvPr id="9" name="直接箭头连接符 8"/>
            <p:cNvCxnSpPr/>
            <p:nvPr/>
          </p:nvCxnSpPr>
          <p:spPr>
            <a:xfrm rot="10800000">
              <a:off x="1691681" y="3357562"/>
              <a:ext cx="714380" cy="214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0" name="Rectangle 4"/>
          <p:cNvSpPr txBox="1">
            <a:spLocks noChangeArrowheads="1"/>
          </p:cNvSpPr>
          <p:nvPr/>
        </p:nvSpPr>
        <p:spPr bwMode="auto">
          <a:xfrm>
            <a:off x="500034" y="143669"/>
            <a:ext cx="8229600" cy="981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dirty="0" smtClean="0">
                <a:ln>
                  <a:noFill/>
                </a:ln>
                <a:solidFill>
                  <a:schemeClr val="bg1"/>
                </a:solidFill>
                <a:effectLst/>
                <a:uLnTx/>
                <a:uFillTx/>
                <a:latin typeface="+mj-lt"/>
                <a:ea typeface="+mj-ea"/>
                <a:cs typeface="+mj-cs"/>
              </a:rPr>
              <a:t>第四步：写作</a:t>
            </a:r>
            <a:r>
              <a:rPr kumimoji="0" lang="en-US" altLang="zh-CN" sz="2800" b="1" i="0" u="none" strike="noStrike" kern="0" cap="none" spc="0" normalizeH="0" baseline="0" noProof="0" dirty="0" smtClean="0">
                <a:ln>
                  <a:noFill/>
                </a:ln>
                <a:solidFill>
                  <a:schemeClr val="bg1"/>
                </a:solidFill>
                <a:effectLst/>
                <a:uLnTx/>
                <a:uFillTx/>
                <a:latin typeface="+mj-lt"/>
                <a:ea typeface="+mj-ea"/>
                <a:cs typeface="+mj-cs"/>
              </a:rPr>
              <a:t>-</a:t>
            </a:r>
            <a:r>
              <a:rPr kumimoji="0" lang="zh-CN" altLang="en-US" sz="2800" b="1" i="0" u="none" strike="noStrike" kern="0" cap="none" spc="0" normalizeH="0" baseline="0" noProof="0" dirty="0" smtClean="0">
                <a:ln>
                  <a:noFill/>
                </a:ln>
                <a:solidFill>
                  <a:schemeClr val="bg1"/>
                </a:solidFill>
                <a:effectLst/>
                <a:uLnTx/>
                <a:uFillTx/>
                <a:latin typeface="+mj-lt"/>
                <a:ea typeface="+mj-ea"/>
                <a:cs typeface="+mj-cs"/>
              </a:rPr>
              <a:t>插入参考文献</a:t>
            </a:r>
          </a:p>
        </p:txBody>
      </p:sp>
    </p:spTree>
    <p:extLst>
      <p:ext uri="{BB962C8B-B14F-4D97-AF65-F5344CB8AC3E}">
        <p14:creationId xmlns:p14="http://schemas.microsoft.com/office/powerpoint/2010/main" xmlns="" val="96876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cstate="print"/>
          <a:srcRect r="16182" b="8829"/>
          <a:stretch>
            <a:fillRect/>
          </a:stretch>
        </p:blipFill>
        <p:spPr bwMode="auto">
          <a:xfrm>
            <a:off x="-10575" y="1196752"/>
            <a:ext cx="9257257" cy="5661248"/>
          </a:xfrm>
          <a:prstGeom prst="rect">
            <a:avLst/>
          </a:prstGeom>
          <a:noFill/>
          <a:ln w="9525">
            <a:noFill/>
            <a:miter lim="800000"/>
            <a:headEnd/>
            <a:tailEnd/>
          </a:ln>
        </p:spPr>
      </p:pic>
      <p:sp>
        <p:nvSpPr>
          <p:cNvPr id="14" name="Rectangle 4"/>
          <p:cNvSpPr txBox="1">
            <a:spLocks noChangeArrowheads="1"/>
          </p:cNvSpPr>
          <p:nvPr/>
        </p:nvSpPr>
        <p:spPr bwMode="auto">
          <a:xfrm>
            <a:off x="500034" y="143669"/>
            <a:ext cx="8229600" cy="981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dirty="0" smtClean="0">
                <a:ln>
                  <a:noFill/>
                </a:ln>
                <a:solidFill>
                  <a:schemeClr val="bg1"/>
                </a:solidFill>
                <a:effectLst/>
                <a:uLnTx/>
                <a:uFillTx/>
                <a:latin typeface="+mj-lt"/>
                <a:ea typeface="+mj-ea"/>
                <a:cs typeface="+mj-cs"/>
              </a:rPr>
              <a:t>第四步：写作</a:t>
            </a:r>
            <a:r>
              <a:rPr kumimoji="0" lang="en-US" altLang="zh-CN" sz="2800" b="1" i="0" u="none" strike="noStrike" kern="0" cap="none" spc="0" normalizeH="0" baseline="0" noProof="0" dirty="0" smtClean="0">
                <a:ln>
                  <a:noFill/>
                </a:ln>
                <a:solidFill>
                  <a:schemeClr val="bg1"/>
                </a:solidFill>
                <a:effectLst/>
                <a:uLnTx/>
                <a:uFillTx/>
                <a:latin typeface="+mj-lt"/>
                <a:ea typeface="+mj-ea"/>
                <a:cs typeface="+mj-cs"/>
              </a:rPr>
              <a:t>-</a:t>
            </a:r>
            <a:r>
              <a:rPr kumimoji="0" lang="zh-CN" altLang="en-US" sz="2800" b="1" i="0" u="none" strike="noStrike" kern="0" cap="none" spc="0" normalizeH="0" baseline="0" noProof="0" dirty="0" smtClean="0">
                <a:ln>
                  <a:noFill/>
                </a:ln>
                <a:solidFill>
                  <a:schemeClr val="bg1"/>
                </a:solidFill>
                <a:effectLst/>
                <a:uLnTx/>
                <a:uFillTx/>
                <a:latin typeface="+mj-lt"/>
                <a:ea typeface="+mj-ea"/>
                <a:cs typeface="+mj-cs"/>
              </a:rPr>
              <a:t>编辑参考文献</a:t>
            </a:r>
          </a:p>
        </p:txBody>
      </p:sp>
      <p:pic>
        <p:nvPicPr>
          <p:cNvPr id="21506" name="Picture 2"/>
          <p:cNvPicPr>
            <a:picLocks noChangeAspect="1" noChangeArrowheads="1"/>
          </p:cNvPicPr>
          <p:nvPr/>
        </p:nvPicPr>
        <p:blipFill>
          <a:blip r:embed="rId3" cstate="print"/>
          <a:srcRect/>
          <a:stretch>
            <a:fillRect/>
          </a:stretch>
        </p:blipFill>
        <p:spPr bwMode="auto">
          <a:xfrm>
            <a:off x="1547664" y="2829912"/>
            <a:ext cx="6953597" cy="4028088"/>
          </a:xfrm>
          <a:prstGeom prst="rect">
            <a:avLst/>
          </a:prstGeom>
          <a:noFill/>
          <a:ln w="9525">
            <a:noFill/>
            <a:miter lim="800000"/>
            <a:headEnd/>
            <a:tailEnd/>
          </a:ln>
        </p:spPr>
      </p:pic>
      <p:sp>
        <p:nvSpPr>
          <p:cNvPr id="10" name="矩形 9"/>
          <p:cNvSpPr/>
          <p:nvPr/>
        </p:nvSpPr>
        <p:spPr>
          <a:xfrm>
            <a:off x="4788024" y="3356992"/>
            <a:ext cx="86409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507" name="Picture 3"/>
          <p:cNvPicPr>
            <a:picLocks noChangeAspect="1" noChangeArrowheads="1"/>
          </p:cNvPicPr>
          <p:nvPr/>
        </p:nvPicPr>
        <p:blipFill>
          <a:blip r:embed="rId4" cstate="print"/>
          <a:srcRect l="44828" t="24609" r="37462" b="59641"/>
          <a:stretch>
            <a:fillRect/>
          </a:stretch>
        </p:blipFill>
        <p:spPr bwMode="auto">
          <a:xfrm>
            <a:off x="5724128" y="3356992"/>
            <a:ext cx="2304256" cy="1152128"/>
          </a:xfrm>
          <a:prstGeom prst="rect">
            <a:avLst/>
          </a:prstGeom>
          <a:noFill/>
          <a:ln w="9525">
            <a:noFill/>
            <a:miter lim="800000"/>
            <a:headEnd/>
            <a:tailEnd/>
          </a:ln>
        </p:spPr>
      </p:pic>
      <p:sp>
        <p:nvSpPr>
          <p:cNvPr id="13" name="矩形 12"/>
          <p:cNvSpPr/>
          <p:nvPr/>
        </p:nvSpPr>
        <p:spPr>
          <a:xfrm>
            <a:off x="1691680" y="3356992"/>
            <a:ext cx="36004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99858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50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cstate="print"/>
          <a:srcRect r="12558" b="6918"/>
          <a:stretch>
            <a:fillRect/>
          </a:stretch>
        </p:blipFill>
        <p:spPr bwMode="auto">
          <a:xfrm>
            <a:off x="0" y="1196752"/>
            <a:ext cx="9144000" cy="5661248"/>
          </a:xfrm>
          <a:prstGeom prst="rect">
            <a:avLst/>
          </a:prstGeom>
          <a:noFill/>
          <a:ln w="9525">
            <a:noFill/>
            <a:miter lim="800000"/>
            <a:headEnd/>
            <a:tailEnd/>
          </a:ln>
        </p:spPr>
      </p:pic>
      <p:sp>
        <p:nvSpPr>
          <p:cNvPr id="6" name="矩形 5"/>
          <p:cNvSpPr/>
          <p:nvPr/>
        </p:nvSpPr>
        <p:spPr>
          <a:xfrm>
            <a:off x="0" y="2852936"/>
            <a:ext cx="1619672"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4"/>
          <p:cNvSpPr txBox="1">
            <a:spLocks noChangeArrowheads="1"/>
          </p:cNvSpPr>
          <p:nvPr/>
        </p:nvSpPr>
        <p:spPr bwMode="auto">
          <a:xfrm>
            <a:off x="500034" y="143669"/>
            <a:ext cx="8229600" cy="981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dirty="0" smtClean="0">
                <a:ln>
                  <a:noFill/>
                </a:ln>
                <a:solidFill>
                  <a:schemeClr val="bg1"/>
                </a:solidFill>
                <a:effectLst/>
                <a:uLnTx/>
                <a:uFillTx/>
                <a:latin typeface="+mj-lt"/>
                <a:ea typeface="+mj-ea"/>
                <a:cs typeface="+mj-cs"/>
              </a:rPr>
              <a:t>第四步：写作</a:t>
            </a:r>
            <a:r>
              <a:rPr kumimoji="0" lang="en-US" altLang="zh-CN" sz="2800" b="1" i="0" u="none" strike="noStrike" kern="0" cap="none" spc="0" normalizeH="0" baseline="0" noProof="0" dirty="0" smtClean="0">
                <a:ln>
                  <a:noFill/>
                </a:ln>
                <a:solidFill>
                  <a:schemeClr val="bg1"/>
                </a:solidFill>
                <a:effectLst/>
                <a:uLnTx/>
                <a:uFillTx/>
                <a:latin typeface="+mj-lt"/>
                <a:ea typeface="+mj-ea"/>
                <a:cs typeface="+mj-cs"/>
              </a:rPr>
              <a:t>-</a:t>
            </a:r>
            <a:r>
              <a:rPr lang="zh-CN" altLang="en-US" sz="2800" b="1" kern="0" dirty="0" smtClean="0">
                <a:solidFill>
                  <a:schemeClr val="bg1"/>
                </a:solidFill>
                <a:latin typeface="+mj-lt"/>
                <a:ea typeface="+mj-ea"/>
                <a:cs typeface="+mj-cs"/>
              </a:rPr>
              <a:t>插入图片</a:t>
            </a:r>
            <a:endParaRPr kumimoji="0" lang="zh-CN" altLang="en-US" sz="2800" b="1" i="0" u="none" strike="noStrike" kern="0" cap="none" spc="0" normalizeH="0" baseline="0" noProof="0" dirty="0" smtClean="0">
              <a:ln>
                <a:noFill/>
              </a:ln>
              <a:solidFill>
                <a:schemeClr val="bg1"/>
              </a:solidFill>
              <a:effectLst/>
              <a:uLnTx/>
              <a:uFillTx/>
              <a:latin typeface="+mj-lt"/>
              <a:ea typeface="+mj-ea"/>
              <a:cs typeface="+mj-cs"/>
            </a:endParaRPr>
          </a:p>
        </p:txBody>
      </p:sp>
      <p:pic>
        <p:nvPicPr>
          <p:cNvPr id="20482" name="Picture 2"/>
          <p:cNvPicPr>
            <a:picLocks noChangeAspect="1" noChangeArrowheads="1"/>
          </p:cNvPicPr>
          <p:nvPr/>
        </p:nvPicPr>
        <p:blipFill>
          <a:blip r:embed="rId3" cstate="print"/>
          <a:srcRect t="17719" r="83950" b="68500"/>
          <a:stretch>
            <a:fillRect/>
          </a:stretch>
        </p:blipFill>
        <p:spPr bwMode="auto">
          <a:xfrm>
            <a:off x="0" y="2132856"/>
            <a:ext cx="2088232" cy="1008112"/>
          </a:xfrm>
          <a:prstGeom prst="rect">
            <a:avLst/>
          </a:prstGeom>
          <a:noFill/>
          <a:ln w="9525">
            <a:noFill/>
            <a:miter lim="800000"/>
            <a:headEnd/>
            <a:tailEnd/>
          </a:ln>
        </p:spPr>
      </p:pic>
      <p:sp>
        <p:nvSpPr>
          <p:cNvPr id="13" name="矩形 12"/>
          <p:cNvSpPr/>
          <p:nvPr/>
        </p:nvSpPr>
        <p:spPr>
          <a:xfrm>
            <a:off x="72008" y="2852936"/>
            <a:ext cx="1259632"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483" name="Picture 3"/>
          <p:cNvPicPr>
            <a:picLocks noChangeAspect="1" noChangeArrowheads="1"/>
          </p:cNvPicPr>
          <p:nvPr/>
        </p:nvPicPr>
        <p:blipFill>
          <a:blip r:embed="rId4" cstate="print"/>
          <a:srcRect/>
          <a:stretch>
            <a:fillRect/>
          </a:stretch>
        </p:blipFill>
        <p:spPr bwMode="auto">
          <a:xfrm>
            <a:off x="2915816" y="2204864"/>
            <a:ext cx="3988321" cy="4250609"/>
          </a:xfrm>
          <a:prstGeom prst="rect">
            <a:avLst/>
          </a:prstGeom>
          <a:noFill/>
          <a:ln w="9525">
            <a:noFill/>
            <a:miter lim="800000"/>
            <a:headEnd/>
            <a:tailEnd/>
          </a:ln>
        </p:spPr>
      </p:pic>
      <p:sp>
        <p:nvSpPr>
          <p:cNvPr id="8" name="TextBox 7"/>
          <p:cNvSpPr txBox="1"/>
          <p:nvPr/>
        </p:nvSpPr>
        <p:spPr>
          <a:xfrm>
            <a:off x="2843808" y="2708920"/>
            <a:ext cx="2643206" cy="369332"/>
          </a:xfrm>
          <a:prstGeom prst="rect">
            <a:avLst/>
          </a:prstGeom>
          <a:solidFill>
            <a:schemeClr val="bg1"/>
          </a:solidFill>
        </p:spPr>
        <p:txBody>
          <a:bodyPr wrap="square" rtlCol="0">
            <a:spAutoFit/>
          </a:bodyPr>
          <a:lstStyle/>
          <a:p>
            <a:r>
              <a:rPr lang="zh-CN" altLang="en-US" b="1" dirty="0" smtClean="0">
                <a:solidFill>
                  <a:srgbClr val="FF0000"/>
                </a:solidFill>
              </a:rPr>
              <a:t>输入</a:t>
            </a:r>
            <a:r>
              <a:rPr lang="en-US" altLang="zh-CN" b="1" dirty="0" smtClean="0">
                <a:solidFill>
                  <a:srgbClr val="FF0000"/>
                </a:solidFill>
              </a:rPr>
              <a:t>caption</a:t>
            </a:r>
            <a:r>
              <a:rPr lang="zh-CN" altLang="en-US" b="1" dirty="0" smtClean="0">
                <a:solidFill>
                  <a:srgbClr val="FF0000"/>
                </a:solidFill>
              </a:rPr>
              <a:t>中的关键词</a:t>
            </a:r>
            <a:endParaRPr lang="zh-CN" altLang="en-US" b="1" dirty="0">
              <a:solidFill>
                <a:srgbClr val="FF0000"/>
              </a:solidFill>
            </a:endParaRPr>
          </a:p>
        </p:txBody>
      </p:sp>
      <p:pic>
        <p:nvPicPr>
          <p:cNvPr id="20484" name="Picture 4"/>
          <p:cNvPicPr>
            <a:picLocks noChangeAspect="1" noChangeArrowheads="1"/>
          </p:cNvPicPr>
          <p:nvPr/>
        </p:nvPicPr>
        <p:blipFill>
          <a:blip r:embed="rId5" cstate="print"/>
          <a:srcRect/>
          <a:stretch>
            <a:fillRect/>
          </a:stretch>
        </p:blipFill>
        <p:spPr bwMode="auto">
          <a:xfrm>
            <a:off x="2915816" y="2132856"/>
            <a:ext cx="4141862" cy="4397730"/>
          </a:xfrm>
          <a:prstGeom prst="rect">
            <a:avLst/>
          </a:prstGeom>
          <a:noFill/>
          <a:ln w="9525">
            <a:noFill/>
            <a:miter lim="800000"/>
            <a:headEnd/>
            <a:tailEnd/>
          </a:ln>
        </p:spPr>
      </p:pic>
    </p:spTree>
    <p:extLst>
      <p:ext uri="{BB962C8B-B14F-4D97-AF65-F5344CB8AC3E}">
        <p14:creationId xmlns:p14="http://schemas.microsoft.com/office/powerpoint/2010/main" xmlns="" val="242965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48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第四步</a:t>
            </a:r>
            <a:r>
              <a:rPr lang="en-US" altLang="zh-CN" dirty="0" smtClean="0"/>
              <a:t>:</a:t>
            </a:r>
            <a:r>
              <a:rPr lang="zh-CN" altLang="en-US" dirty="0" smtClean="0"/>
              <a:t>写作</a:t>
            </a:r>
            <a:r>
              <a:rPr lang="en-US" altLang="zh-CN" dirty="0" smtClean="0"/>
              <a:t>-</a:t>
            </a:r>
            <a:r>
              <a:rPr lang="zh-CN" altLang="en-US" dirty="0" smtClean="0"/>
              <a:t>图片管理</a:t>
            </a:r>
            <a:endParaRPr lang="zh-CN" altLang="en-US" dirty="0"/>
          </a:p>
        </p:txBody>
      </p:sp>
      <p:pic>
        <p:nvPicPr>
          <p:cNvPr id="19457" name="Picture 1"/>
          <p:cNvPicPr>
            <a:picLocks noChangeAspect="1" noChangeArrowheads="1"/>
          </p:cNvPicPr>
          <p:nvPr/>
        </p:nvPicPr>
        <p:blipFill>
          <a:blip r:embed="rId2" cstate="print"/>
          <a:srcRect l="18817" t="9469" r="5363" b="6250"/>
          <a:stretch>
            <a:fillRect/>
          </a:stretch>
        </p:blipFill>
        <p:spPr bwMode="auto">
          <a:xfrm>
            <a:off x="0" y="1164902"/>
            <a:ext cx="9109520" cy="5693098"/>
          </a:xfrm>
          <a:prstGeom prst="rect">
            <a:avLst/>
          </a:prstGeom>
          <a:noFill/>
          <a:ln w="9525">
            <a:noFill/>
            <a:miter lim="800000"/>
            <a:headEnd/>
            <a:tailEnd/>
          </a:ln>
        </p:spPr>
      </p:pic>
      <p:sp>
        <p:nvSpPr>
          <p:cNvPr id="7" name="矩形 6"/>
          <p:cNvSpPr/>
          <p:nvPr/>
        </p:nvSpPr>
        <p:spPr>
          <a:xfrm>
            <a:off x="251520" y="3933056"/>
            <a:ext cx="86409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051720" y="2708920"/>
            <a:ext cx="86409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97070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zh-CN" altLang="en-US" sz="2800" dirty="0" smtClean="0"/>
              <a:t>第四步：写作</a:t>
            </a:r>
            <a:r>
              <a:rPr lang="en-US" altLang="zh-CN" sz="2800" dirty="0" smtClean="0"/>
              <a:t>-</a:t>
            </a:r>
            <a:r>
              <a:rPr lang="zh-CN" altLang="en-US" sz="2800" dirty="0" smtClean="0"/>
              <a:t>移除</a:t>
            </a:r>
            <a:r>
              <a:rPr lang="en-US" altLang="zh-CN" sz="2800" dirty="0" smtClean="0"/>
              <a:t>Endnote</a:t>
            </a:r>
            <a:r>
              <a:rPr lang="zh-CN" altLang="en-US" sz="2800" dirty="0" smtClean="0"/>
              <a:t>的</a:t>
            </a:r>
            <a:r>
              <a:rPr lang="en-US" altLang="zh-CN" sz="2800" dirty="0" smtClean="0"/>
              <a:t>field codes</a:t>
            </a:r>
            <a:endParaRPr lang="zh-CN" altLang="en-US" sz="2800" dirty="0" smtClean="0"/>
          </a:p>
        </p:txBody>
      </p:sp>
      <p:sp>
        <p:nvSpPr>
          <p:cNvPr id="44035" name="Rectangle 3"/>
          <p:cNvSpPr>
            <a:spLocks noGrp="1" noChangeArrowheads="1"/>
          </p:cNvSpPr>
          <p:nvPr>
            <p:ph type="body" idx="1"/>
          </p:nvPr>
        </p:nvSpPr>
        <p:spPr>
          <a:xfrm>
            <a:off x="719138" y="1600200"/>
            <a:ext cx="8424862" cy="4525963"/>
          </a:xfrm>
        </p:spPr>
        <p:txBody>
          <a:bodyPr/>
          <a:lstStyle/>
          <a:p>
            <a:pPr eaLnBrk="1" hangingPunct="1"/>
            <a:r>
              <a:rPr lang="en-US" altLang="zh-CN" dirty="0" smtClean="0"/>
              <a:t>1</a:t>
            </a:r>
            <a:r>
              <a:rPr lang="zh-CN" altLang="en-US" dirty="0" smtClean="0"/>
              <a:t>、首先保存原</a:t>
            </a:r>
            <a:r>
              <a:rPr lang="en-US" altLang="zh-CN" dirty="0" smtClean="0"/>
              <a:t>word</a:t>
            </a:r>
            <a:r>
              <a:rPr lang="zh-CN" altLang="en-US" dirty="0" smtClean="0"/>
              <a:t>文件</a:t>
            </a:r>
            <a:r>
              <a:rPr lang="en-US" altLang="zh-CN" dirty="0" smtClean="0"/>
              <a:t>A</a:t>
            </a:r>
          </a:p>
          <a:p>
            <a:pPr eaLnBrk="1" hangingPunct="1"/>
            <a:r>
              <a:rPr lang="en-US" altLang="zh-CN" dirty="0" smtClean="0"/>
              <a:t>2</a:t>
            </a:r>
            <a:r>
              <a:rPr lang="zh-CN" altLang="en-US" dirty="0" smtClean="0"/>
              <a:t>、</a:t>
            </a:r>
            <a:endParaRPr lang="en-US" altLang="zh-CN" dirty="0" smtClean="0"/>
          </a:p>
          <a:p>
            <a:pPr eaLnBrk="1" hangingPunct="1"/>
            <a:endParaRPr lang="en-US" altLang="zh-CN" dirty="0" smtClean="0"/>
          </a:p>
          <a:p>
            <a:pPr eaLnBrk="1" hangingPunct="1"/>
            <a:endParaRPr lang="en-US" altLang="zh-CN" dirty="0" smtClean="0"/>
          </a:p>
          <a:p>
            <a:pPr eaLnBrk="1" hangingPunct="1"/>
            <a:endParaRPr lang="zh-CN" altLang="en-US" dirty="0" smtClean="0"/>
          </a:p>
          <a:p>
            <a:pPr eaLnBrk="1" hangingPunct="1"/>
            <a:r>
              <a:rPr lang="en-US" altLang="zh-CN" dirty="0" smtClean="0"/>
              <a:t>3</a:t>
            </a:r>
            <a:r>
              <a:rPr lang="zh-CN" altLang="en-US" dirty="0" smtClean="0"/>
              <a:t>、保存</a:t>
            </a:r>
            <a:r>
              <a:rPr lang="en-US" altLang="zh-CN" dirty="0" smtClean="0"/>
              <a:t>word</a:t>
            </a:r>
            <a:r>
              <a:rPr lang="zh-CN" altLang="en-US" dirty="0" smtClean="0"/>
              <a:t>文件</a:t>
            </a:r>
            <a:r>
              <a:rPr lang="en-US" altLang="zh-CN" dirty="0" smtClean="0"/>
              <a:t>B</a:t>
            </a:r>
            <a:r>
              <a:rPr lang="zh-CN" altLang="en-US" dirty="0" smtClean="0"/>
              <a:t>和修改后投稿</a:t>
            </a:r>
          </a:p>
          <a:p>
            <a:pPr eaLnBrk="1" hangingPunct="1"/>
            <a:r>
              <a:rPr lang="en-US" altLang="zh-CN" dirty="0" smtClean="0"/>
              <a:t>4</a:t>
            </a:r>
            <a:r>
              <a:rPr lang="zh-CN" altLang="en-US" dirty="0" smtClean="0"/>
              <a:t>、如果需要再调整参考文献，请在文件</a:t>
            </a:r>
            <a:r>
              <a:rPr lang="en-US" altLang="zh-CN" dirty="0" smtClean="0"/>
              <a:t>A</a:t>
            </a:r>
            <a:r>
              <a:rPr lang="zh-CN" altLang="en-US" dirty="0" smtClean="0"/>
              <a:t>上修改</a:t>
            </a:r>
          </a:p>
          <a:p>
            <a:pPr eaLnBrk="1" hangingPunct="1"/>
            <a:endParaRPr lang="en-US" altLang="zh-CN" dirty="0" smtClean="0"/>
          </a:p>
        </p:txBody>
      </p:sp>
      <p:pic>
        <p:nvPicPr>
          <p:cNvPr id="18433" name="Picture 1"/>
          <p:cNvPicPr>
            <a:picLocks noChangeAspect="1" noChangeArrowheads="1"/>
          </p:cNvPicPr>
          <p:nvPr/>
        </p:nvPicPr>
        <p:blipFill>
          <a:blip r:embed="rId3" cstate="print"/>
          <a:srcRect r="38849" b="50172"/>
          <a:stretch>
            <a:fillRect/>
          </a:stretch>
        </p:blipFill>
        <p:spPr bwMode="auto">
          <a:xfrm>
            <a:off x="1547664" y="2204864"/>
            <a:ext cx="5815638" cy="2664296"/>
          </a:xfrm>
          <a:prstGeom prst="rect">
            <a:avLst/>
          </a:prstGeom>
          <a:noFill/>
          <a:ln w="9525">
            <a:noFill/>
            <a:miter lim="800000"/>
            <a:headEnd/>
            <a:tailEnd/>
          </a:ln>
        </p:spPr>
      </p:pic>
      <p:sp>
        <p:nvSpPr>
          <p:cNvPr id="6" name="矩形 5"/>
          <p:cNvSpPr/>
          <p:nvPr/>
        </p:nvSpPr>
        <p:spPr>
          <a:xfrm>
            <a:off x="3275856" y="2852936"/>
            <a:ext cx="172819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425377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31840" y="2060848"/>
            <a:ext cx="3456384" cy="461665"/>
          </a:xfrm>
          <a:prstGeom prst="rect">
            <a:avLst/>
          </a:prstGeom>
          <a:noFill/>
        </p:spPr>
        <p:txBody>
          <a:bodyPr wrap="square" rtlCol="0">
            <a:spAutoFit/>
          </a:bodyPr>
          <a:lstStyle/>
          <a:p>
            <a:r>
              <a:rPr lang="zh-CN" altLang="en-US" sz="2400" b="1" dirty="0" smtClean="0"/>
              <a:t>换个期刊投稿怎么办？</a:t>
            </a:r>
            <a:endParaRPr lang="zh-CN" altLang="en-US" sz="2400" b="1" dirty="0"/>
          </a:p>
        </p:txBody>
      </p:sp>
      <p:pic>
        <p:nvPicPr>
          <p:cNvPr id="125956" name="Picture 7" descr="BD00028_"/>
          <p:cNvPicPr>
            <a:picLocks noChangeAspect="1" noChangeArrowheads="1"/>
          </p:cNvPicPr>
          <p:nvPr/>
        </p:nvPicPr>
        <p:blipFill>
          <a:blip r:embed="rId2" cstate="print"/>
          <a:srcRect/>
          <a:stretch>
            <a:fillRect/>
          </a:stretch>
        </p:blipFill>
        <p:spPr bwMode="auto">
          <a:xfrm>
            <a:off x="5652120" y="1484784"/>
            <a:ext cx="1219200" cy="1193800"/>
          </a:xfrm>
          <a:prstGeom prst="rect">
            <a:avLst/>
          </a:prstGeom>
          <a:noFill/>
          <a:ln w="9525">
            <a:noFill/>
            <a:miter lim="800000"/>
            <a:headEnd/>
            <a:tailEnd/>
          </a:ln>
        </p:spPr>
      </p:pic>
      <p:pic>
        <p:nvPicPr>
          <p:cNvPr id="125955" name="Picture 3" descr="MCj04457460000[1]"/>
          <p:cNvPicPr>
            <a:picLocks noChangeAspect="1" noChangeArrowheads="1"/>
          </p:cNvPicPr>
          <p:nvPr/>
        </p:nvPicPr>
        <p:blipFill>
          <a:blip r:embed="rId3" cstate="print"/>
          <a:srcRect/>
          <a:stretch>
            <a:fillRect/>
          </a:stretch>
        </p:blipFill>
        <p:spPr bwMode="auto">
          <a:xfrm>
            <a:off x="3419872" y="2780928"/>
            <a:ext cx="2663825" cy="2227262"/>
          </a:xfrm>
          <a:prstGeom prst="rect">
            <a:avLst/>
          </a:prstGeom>
          <a:noFill/>
        </p:spPr>
      </p:pic>
      <p:pic>
        <p:nvPicPr>
          <p:cNvPr id="16385" name="Picture 1"/>
          <p:cNvPicPr>
            <a:picLocks noChangeAspect="1" noChangeArrowheads="1"/>
          </p:cNvPicPr>
          <p:nvPr/>
        </p:nvPicPr>
        <p:blipFill>
          <a:blip r:embed="rId4" cstate="print"/>
          <a:srcRect r="20306" b="6250"/>
          <a:stretch>
            <a:fillRect/>
          </a:stretch>
        </p:blipFill>
        <p:spPr bwMode="auto">
          <a:xfrm>
            <a:off x="467544" y="1309352"/>
            <a:ext cx="8389440" cy="5548648"/>
          </a:xfrm>
          <a:prstGeom prst="rect">
            <a:avLst/>
          </a:prstGeom>
          <a:noFill/>
          <a:ln w="9525">
            <a:noFill/>
            <a:miter lim="800000"/>
            <a:headEnd/>
            <a:tailEnd/>
          </a:ln>
        </p:spPr>
      </p:pic>
      <p:sp>
        <p:nvSpPr>
          <p:cNvPr id="2" name="标题 1"/>
          <p:cNvSpPr>
            <a:spLocks noGrp="1"/>
          </p:cNvSpPr>
          <p:nvPr>
            <p:ph type="title"/>
          </p:nvPr>
        </p:nvSpPr>
        <p:spPr/>
        <p:txBody>
          <a:bodyPr/>
          <a:lstStyle/>
          <a:p>
            <a:r>
              <a:rPr lang="zh-CN" altLang="en-US" dirty="0" smtClean="0"/>
              <a:t>第四步：写作</a:t>
            </a:r>
            <a:r>
              <a:rPr lang="en-US" altLang="zh-CN" dirty="0" smtClean="0"/>
              <a:t>-</a:t>
            </a:r>
            <a:r>
              <a:rPr lang="zh-CN" altLang="en-US" dirty="0" smtClean="0"/>
              <a:t>改变</a:t>
            </a:r>
            <a:r>
              <a:rPr lang="en-US" altLang="zh-CN" dirty="0" smtClean="0"/>
              <a:t>Output Style</a:t>
            </a:r>
            <a:endParaRPr lang="zh-CN" altLang="en-US" dirty="0"/>
          </a:p>
        </p:txBody>
      </p:sp>
      <p:sp>
        <p:nvSpPr>
          <p:cNvPr id="6" name="矩形 5"/>
          <p:cNvSpPr/>
          <p:nvPr/>
        </p:nvSpPr>
        <p:spPr>
          <a:xfrm>
            <a:off x="2411760" y="1700808"/>
            <a:ext cx="18002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386" name="Picture 2"/>
          <p:cNvPicPr>
            <a:picLocks noChangeAspect="1" noChangeArrowheads="1"/>
          </p:cNvPicPr>
          <p:nvPr/>
        </p:nvPicPr>
        <p:blipFill>
          <a:blip r:embed="rId5" cstate="print"/>
          <a:srcRect l="21031" t="2923" r="63473" b="32110"/>
          <a:stretch>
            <a:fillRect/>
          </a:stretch>
        </p:blipFill>
        <p:spPr bwMode="auto">
          <a:xfrm>
            <a:off x="2411760" y="1988840"/>
            <a:ext cx="2016224" cy="4752528"/>
          </a:xfrm>
          <a:prstGeom prst="rect">
            <a:avLst/>
          </a:prstGeom>
          <a:noFill/>
          <a:ln w="9525">
            <a:noFill/>
            <a:miter lim="800000"/>
            <a:headEnd/>
            <a:tailEnd/>
          </a:ln>
        </p:spPr>
      </p:pic>
    </p:spTree>
    <p:extLst>
      <p:ext uri="{BB962C8B-B14F-4D97-AF65-F5344CB8AC3E}">
        <p14:creationId xmlns:p14="http://schemas.microsoft.com/office/powerpoint/2010/main" xmlns="" val="270277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第四步：写作</a:t>
            </a:r>
            <a:r>
              <a:rPr lang="en-US" altLang="zh-CN" dirty="0" smtClean="0"/>
              <a:t>-</a:t>
            </a:r>
            <a:r>
              <a:rPr lang="zh-CN" altLang="en-US" dirty="0" smtClean="0"/>
              <a:t>下载新的</a:t>
            </a:r>
            <a:r>
              <a:rPr lang="en-US" altLang="zh-CN" dirty="0" smtClean="0"/>
              <a:t>Output Style</a:t>
            </a:r>
            <a:endParaRPr lang="zh-CN" altLang="en-US" dirty="0"/>
          </a:p>
        </p:txBody>
      </p:sp>
      <p:sp>
        <p:nvSpPr>
          <p:cNvPr id="3" name="内容占位符 2"/>
          <p:cNvSpPr>
            <a:spLocks noGrp="1"/>
          </p:cNvSpPr>
          <p:nvPr>
            <p:ph idx="1"/>
          </p:nvPr>
        </p:nvSpPr>
        <p:spPr/>
        <p:txBody>
          <a:bodyPr/>
          <a:lstStyle/>
          <a:p>
            <a:endParaRPr lang="zh-CN" altLang="en-US"/>
          </a:p>
        </p:txBody>
      </p:sp>
      <p:sp>
        <p:nvSpPr>
          <p:cNvPr id="4" name="页脚占位符 3"/>
          <p:cNvSpPr>
            <a:spLocks noGrp="1"/>
          </p:cNvSpPr>
          <p:nvPr>
            <p:ph type="ftr" sz="quarter" idx="10"/>
          </p:nvPr>
        </p:nvSpPr>
        <p:spPr/>
        <p:txBody>
          <a:bodyPr/>
          <a:lstStyle/>
          <a:p>
            <a:pPr>
              <a:defRPr/>
            </a:pPr>
            <a:r>
              <a:rPr lang="en-US" altLang="zh-CN" smtClean="0"/>
              <a:t>采用视图页脚填写课件名称</a:t>
            </a:r>
            <a:endParaRPr lang="en-US" altLang="zh-CN"/>
          </a:p>
        </p:txBody>
      </p:sp>
      <p:pic>
        <p:nvPicPr>
          <p:cNvPr id="126978" name="Picture 2"/>
          <p:cNvPicPr>
            <a:picLocks noChangeAspect="1" noChangeArrowheads="1"/>
          </p:cNvPicPr>
          <p:nvPr/>
        </p:nvPicPr>
        <p:blipFill>
          <a:blip r:embed="rId2" cstate="print"/>
          <a:srcRect l="14662" t="20297" r="12285" b="6250"/>
          <a:stretch>
            <a:fillRect/>
          </a:stretch>
        </p:blipFill>
        <p:spPr bwMode="auto">
          <a:xfrm>
            <a:off x="0" y="1340768"/>
            <a:ext cx="9171358" cy="5184576"/>
          </a:xfrm>
          <a:prstGeom prst="rect">
            <a:avLst/>
          </a:prstGeom>
          <a:noFill/>
          <a:ln w="9525">
            <a:noFill/>
            <a:miter lim="800000"/>
            <a:headEnd/>
            <a:tailEnd/>
          </a:ln>
        </p:spPr>
      </p:pic>
      <p:sp>
        <p:nvSpPr>
          <p:cNvPr id="6" name="矩形 5"/>
          <p:cNvSpPr/>
          <p:nvPr/>
        </p:nvSpPr>
        <p:spPr>
          <a:xfrm>
            <a:off x="0" y="2276872"/>
            <a:ext cx="622818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195736" y="4643844"/>
            <a:ext cx="4896544" cy="369332"/>
          </a:xfrm>
          <a:prstGeom prst="rect">
            <a:avLst/>
          </a:prstGeom>
          <a:solidFill>
            <a:schemeClr val="bg1"/>
          </a:solidFill>
          <a:ln w="25400">
            <a:solidFill>
              <a:srgbClr val="FF0000"/>
            </a:solidFill>
          </a:ln>
        </p:spPr>
        <p:txBody>
          <a:bodyPr wrap="square">
            <a:spAutoFit/>
          </a:bodyPr>
          <a:lstStyle/>
          <a:p>
            <a:r>
              <a:rPr lang="en-US" altLang="zh-CN" dirty="0" smtClean="0">
                <a:solidFill>
                  <a:srgbClr val="FF0000"/>
                </a:solidFill>
              </a:rPr>
              <a:t>C:\Users\liyang\Documents\EndNote\Styles\</a:t>
            </a:r>
            <a:endParaRPr lang="zh-CN" altLang="en-US" dirty="0">
              <a:solidFill>
                <a:srgbClr val="FF0000"/>
              </a:solidFill>
            </a:endParaRPr>
          </a:p>
        </p:txBody>
      </p:sp>
      <p:pic>
        <p:nvPicPr>
          <p:cNvPr id="126979" name="Picture 3" descr="C:\Users\liyang\AppData\Roaming\Tencent\Users\124618365\QQ\WinTemp\RichOle\A5]G(D~PZ]]FQ0LW_{P%S1L.png"/>
          <p:cNvPicPr>
            <a:picLocks noChangeAspect="1" noChangeArrowheads="1"/>
          </p:cNvPicPr>
          <p:nvPr/>
        </p:nvPicPr>
        <p:blipFill>
          <a:blip r:embed="rId3" cstate="print"/>
          <a:srcRect/>
          <a:stretch>
            <a:fillRect/>
          </a:stretch>
        </p:blipFill>
        <p:spPr bwMode="auto">
          <a:xfrm>
            <a:off x="2483768" y="2060848"/>
            <a:ext cx="4524375" cy="2505075"/>
          </a:xfrm>
          <a:prstGeom prst="rect">
            <a:avLst/>
          </a:prstGeom>
          <a:noFill/>
        </p:spPr>
      </p:pic>
      <p:pic>
        <p:nvPicPr>
          <p:cNvPr id="126980" name="Picture 4" descr="C:\Users\liyang\AppData\Roaming\Tencent\Users\124618365\QQ\WinTemp\RichOle\(_}5MP][YX340GXUN`TM[UN.png"/>
          <p:cNvPicPr>
            <a:picLocks noChangeAspect="1" noChangeArrowheads="1"/>
          </p:cNvPicPr>
          <p:nvPr/>
        </p:nvPicPr>
        <p:blipFill>
          <a:blip r:embed="rId4" cstate="print"/>
          <a:srcRect/>
          <a:stretch>
            <a:fillRect/>
          </a:stretch>
        </p:blipFill>
        <p:spPr bwMode="auto">
          <a:xfrm>
            <a:off x="2843808" y="1196752"/>
            <a:ext cx="4171950" cy="5086350"/>
          </a:xfrm>
          <a:prstGeom prst="rect">
            <a:avLst/>
          </a:prstGeom>
          <a:noFill/>
        </p:spPr>
      </p:pic>
      <p:sp>
        <p:nvSpPr>
          <p:cNvPr id="10" name="矩形 9"/>
          <p:cNvSpPr/>
          <p:nvPr/>
        </p:nvSpPr>
        <p:spPr>
          <a:xfrm>
            <a:off x="2843808" y="2276872"/>
            <a:ext cx="273630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8707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697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698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zh-CN" altLang="en-US" sz="4000" smtClean="0">
                <a:ea typeface="华文新魏" pitchFamily="2" charset="-122"/>
              </a:rPr>
              <a:t>总结</a:t>
            </a:r>
          </a:p>
        </p:txBody>
      </p:sp>
      <p:sp>
        <p:nvSpPr>
          <p:cNvPr id="215043" name="AutoShape 3"/>
          <p:cNvSpPr>
            <a:spLocks noChangeArrowheads="1"/>
          </p:cNvSpPr>
          <p:nvPr/>
        </p:nvSpPr>
        <p:spPr bwMode="auto">
          <a:xfrm>
            <a:off x="2678113" y="2852738"/>
            <a:ext cx="1728787" cy="1223962"/>
          </a:xfrm>
          <a:prstGeom prst="hexagon">
            <a:avLst>
              <a:gd name="adj" fmla="val 35311"/>
              <a:gd name="vf" fmla="val 115470"/>
            </a:avLst>
          </a:prstGeom>
          <a:solidFill>
            <a:schemeClr val="accent1"/>
          </a:solidFill>
          <a:ln w="9525">
            <a:solidFill>
              <a:schemeClr val="tx1"/>
            </a:solidFill>
            <a:miter lim="800000"/>
            <a:headEnd/>
            <a:tailEnd/>
          </a:ln>
          <a:effectLst/>
        </p:spPr>
        <p:txBody>
          <a:bodyPr wrap="none" anchor="ctr"/>
          <a:lstStyle/>
          <a:p>
            <a:pPr algn="ctr"/>
            <a:r>
              <a:rPr lang="en-US" altLang="zh-CN" b="1">
                <a:solidFill>
                  <a:srgbClr val="FFFF00"/>
                </a:solidFill>
                <a:latin typeface="黑体" pitchFamily="2" charset="-122"/>
                <a:ea typeface="黑体" pitchFamily="2" charset="-122"/>
              </a:rPr>
              <a:t>Endnote</a:t>
            </a:r>
          </a:p>
        </p:txBody>
      </p:sp>
      <p:sp>
        <p:nvSpPr>
          <p:cNvPr id="215044" name="Oval 4"/>
          <p:cNvSpPr>
            <a:spLocks noChangeArrowheads="1"/>
          </p:cNvSpPr>
          <p:nvPr/>
        </p:nvSpPr>
        <p:spPr bwMode="auto">
          <a:xfrm>
            <a:off x="290513" y="2924175"/>
            <a:ext cx="1223962" cy="1079500"/>
          </a:xfrm>
          <a:prstGeom prst="ellipse">
            <a:avLst/>
          </a:prstGeom>
          <a:solidFill>
            <a:schemeClr val="accent1"/>
          </a:solidFill>
          <a:ln w="9525">
            <a:solidFill>
              <a:schemeClr val="tx1"/>
            </a:solidFill>
            <a:round/>
            <a:headEnd/>
            <a:tailEnd/>
          </a:ln>
          <a:effectLst/>
        </p:spPr>
        <p:txBody>
          <a:bodyPr wrap="none" anchor="ctr"/>
          <a:lstStyle/>
          <a:p>
            <a:pPr algn="ctr"/>
            <a:r>
              <a:rPr lang="zh-CN" altLang="en-US" b="1">
                <a:solidFill>
                  <a:srgbClr val="FFFF00"/>
                </a:solidFill>
                <a:latin typeface="黑体" pitchFamily="2" charset="-122"/>
                <a:ea typeface="黑体" pitchFamily="2" charset="-122"/>
              </a:rPr>
              <a:t>文献</a:t>
            </a:r>
          </a:p>
        </p:txBody>
      </p:sp>
      <p:sp>
        <p:nvSpPr>
          <p:cNvPr id="215045" name="AutoShape 5"/>
          <p:cNvSpPr>
            <a:spLocks noChangeArrowheads="1"/>
          </p:cNvSpPr>
          <p:nvPr/>
        </p:nvSpPr>
        <p:spPr bwMode="auto">
          <a:xfrm>
            <a:off x="1563688" y="3213100"/>
            <a:ext cx="1081087" cy="503238"/>
          </a:xfrm>
          <a:prstGeom prst="rightArrow">
            <a:avLst>
              <a:gd name="adj1" fmla="val 50000"/>
              <a:gd name="adj2" fmla="val 53707"/>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215046" name="Oval 6"/>
          <p:cNvSpPr>
            <a:spLocks noChangeArrowheads="1"/>
          </p:cNvSpPr>
          <p:nvPr/>
        </p:nvSpPr>
        <p:spPr bwMode="auto">
          <a:xfrm>
            <a:off x="1420813" y="2636838"/>
            <a:ext cx="1223962" cy="792162"/>
          </a:xfrm>
          <a:prstGeom prst="ellipse">
            <a:avLst/>
          </a:prstGeom>
          <a:noFill/>
          <a:ln w="9525">
            <a:noFill/>
            <a:round/>
            <a:headEnd/>
            <a:tailEnd/>
          </a:ln>
          <a:effectLst/>
        </p:spPr>
        <p:txBody>
          <a:bodyPr wrap="none" anchor="ctr"/>
          <a:lstStyle/>
          <a:p>
            <a:pPr algn="ctr"/>
            <a:r>
              <a:rPr lang="zh-CN" altLang="en-US" b="1"/>
              <a:t>导入</a:t>
            </a:r>
          </a:p>
        </p:txBody>
      </p:sp>
      <p:sp>
        <p:nvSpPr>
          <p:cNvPr id="215047" name="Rectangle 7"/>
          <p:cNvSpPr>
            <a:spLocks noChangeArrowheads="1"/>
          </p:cNvSpPr>
          <p:nvPr/>
        </p:nvSpPr>
        <p:spPr bwMode="auto">
          <a:xfrm>
            <a:off x="3040063" y="4502150"/>
            <a:ext cx="1008062" cy="720725"/>
          </a:xfrm>
          <a:prstGeom prst="rect">
            <a:avLst/>
          </a:prstGeom>
          <a:solidFill>
            <a:schemeClr val="accent1"/>
          </a:solidFill>
          <a:ln w="9525">
            <a:solidFill>
              <a:schemeClr val="tx1"/>
            </a:solidFill>
            <a:miter lim="800000"/>
            <a:headEnd/>
            <a:tailEnd/>
          </a:ln>
          <a:effectLst/>
        </p:spPr>
        <p:txBody>
          <a:bodyPr wrap="none" anchor="ctr"/>
          <a:lstStyle/>
          <a:p>
            <a:pPr algn="ctr"/>
            <a:r>
              <a:rPr lang="zh-CN" altLang="en-US" b="1">
                <a:solidFill>
                  <a:srgbClr val="FFFF00"/>
                </a:solidFill>
                <a:latin typeface="黑体" pitchFamily="2" charset="-122"/>
                <a:ea typeface="黑体" pitchFamily="2" charset="-122"/>
              </a:rPr>
              <a:t>文献管理</a:t>
            </a:r>
          </a:p>
        </p:txBody>
      </p:sp>
      <p:sp>
        <p:nvSpPr>
          <p:cNvPr id="215048" name="Line 8"/>
          <p:cNvSpPr>
            <a:spLocks noChangeShapeType="1"/>
          </p:cNvSpPr>
          <p:nvPr/>
        </p:nvSpPr>
        <p:spPr bwMode="auto">
          <a:xfrm>
            <a:off x="3541713" y="4076700"/>
            <a:ext cx="0" cy="360363"/>
          </a:xfrm>
          <a:prstGeom prst="line">
            <a:avLst/>
          </a:prstGeom>
          <a:noFill/>
          <a:ln w="9525">
            <a:solidFill>
              <a:srgbClr val="00CCFF"/>
            </a:solidFill>
            <a:round/>
            <a:headEnd/>
            <a:tailEnd type="triangle" w="med" len="med"/>
          </a:ln>
          <a:effectLst/>
        </p:spPr>
        <p:txBody>
          <a:bodyPr/>
          <a:lstStyle/>
          <a:p>
            <a:endParaRPr lang="zh-CN" altLang="en-US"/>
          </a:p>
        </p:txBody>
      </p:sp>
      <p:sp>
        <p:nvSpPr>
          <p:cNvPr id="215049" name="Rectangle 9"/>
          <p:cNvSpPr>
            <a:spLocks noChangeArrowheads="1"/>
          </p:cNvSpPr>
          <p:nvPr/>
        </p:nvSpPr>
        <p:spPr bwMode="auto">
          <a:xfrm>
            <a:off x="3036888" y="1628775"/>
            <a:ext cx="1008062" cy="720725"/>
          </a:xfrm>
          <a:prstGeom prst="rect">
            <a:avLst/>
          </a:prstGeom>
          <a:solidFill>
            <a:schemeClr val="accent1"/>
          </a:solidFill>
          <a:ln w="9525">
            <a:solidFill>
              <a:schemeClr val="tx1"/>
            </a:solidFill>
            <a:miter lim="800000"/>
            <a:headEnd/>
            <a:tailEnd/>
          </a:ln>
          <a:effectLst/>
        </p:spPr>
        <p:txBody>
          <a:bodyPr wrap="none" anchor="ctr"/>
          <a:lstStyle/>
          <a:p>
            <a:pPr algn="ctr"/>
            <a:r>
              <a:rPr lang="zh-CN" altLang="en-US" b="1">
                <a:solidFill>
                  <a:srgbClr val="FFFF00"/>
                </a:solidFill>
                <a:latin typeface="黑体" pitchFamily="2" charset="-122"/>
                <a:ea typeface="黑体" pitchFamily="2" charset="-122"/>
              </a:rPr>
              <a:t>文献分析</a:t>
            </a:r>
          </a:p>
        </p:txBody>
      </p:sp>
      <p:sp>
        <p:nvSpPr>
          <p:cNvPr id="215050" name="Line 10"/>
          <p:cNvSpPr>
            <a:spLocks noChangeShapeType="1"/>
          </p:cNvSpPr>
          <p:nvPr/>
        </p:nvSpPr>
        <p:spPr bwMode="auto">
          <a:xfrm flipV="1">
            <a:off x="3541713" y="2420938"/>
            <a:ext cx="0" cy="360362"/>
          </a:xfrm>
          <a:prstGeom prst="line">
            <a:avLst/>
          </a:prstGeom>
          <a:noFill/>
          <a:ln w="9525">
            <a:solidFill>
              <a:srgbClr val="00CCFF"/>
            </a:solidFill>
            <a:round/>
            <a:headEnd/>
            <a:tailEnd type="triangle" w="med" len="med"/>
          </a:ln>
          <a:effectLst/>
        </p:spPr>
        <p:txBody>
          <a:bodyPr/>
          <a:lstStyle/>
          <a:p>
            <a:endParaRPr lang="zh-CN" altLang="en-US"/>
          </a:p>
        </p:txBody>
      </p:sp>
      <p:sp>
        <p:nvSpPr>
          <p:cNvPr id="215051" name="AutoShape 11"/>
          <p:cNvSpPr>
            <a:spLocks noChangeArrowheads="1"/>
          </p:cNvSpPr>
          <p:nvPr/>
        </p:nvSpPr>
        <p:spPr bwMode="auto">
          <a:xfrm>
            <a:off x="4454525" y="3221038"/>
            <a:ext cx="2016125" cy="503237"/>
          </a:xfrm>
          <a:prstGeom prst="rightArrow">
            <a:avLst>
              <a:gd name="adj1" fmla="val 50000"/>
              <a:gd name="adj2" fmla="val 100158"/>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215052" name="Line 12"/>
          <p:cNvSpPr>
            <a:spLocks noChangeShapeType="1"/>
          </p:cNvSpPr>
          <p:nvPr/>
        </p:nvSpPr>
        <p:spPr bwMode="auto">
          <a:xfrm flipV="1">
            <a:off x="4157663" y="2565400"/>
            <a:ext cx="504825" cy="503238"/>
          </a:xfrm>
          <a:prstGeom prst="line">
            <a:avLst/>
          </a:prstGeom>
          <a:noFill/>
          <a:ln w="9525">
            <a:solidFill>
              <a:srgbClr val="00CCFF"/>
            </a:solidFill>
            <a:round/>
            <a:headEnd/>
            <a:tailEnd type="triangle" w="med" len="med"/>
          </a:ln>
          <a:effectLst/>
        </p:spPr>
        <p:txBody>
          <a:bodyPr/>
          <a:lstStyle/>
          <a:p>
            <a:endParaRPr lang="zh-CN" altLang="en-US"/>
          </a:p>
        </p:txBody>
      </p:sp>
      <p:sp>
        <p:nvSpPr>
          <p:cNvPr id="215053" name="Rectangle 13"/>
          <p:cNvSpPr>
            <a:spLocks noChangeArrowheads="1"/>
          </p:cNvSpPr>
          <p:nvPr/>
        </p:nvSpPr>
        <p:spPr bwMode="auto">
          <a:xfrm>
            <a:off x="4733925" y="1916113"/>
            <a:ext cx="1462088" cy="720725"/>
          </a:xfrm>
          <a:prstGeom prst="rect">
            <a:avLst/>
          </a:prstGeom>
          <a:solidFill>
            <a:schemeClr val="accent1"/>
          </a:solidFill>
          <a:ln w="9525">
            <a:solidFill>
              <a:schemeClr val="tx1"/>
            </a:solidFill>
            <a:miter lim="800000"/>
            <a:headEnd/>
            <a:tailEnd/>
          </a:ln>
          <a:effectLst/>
        </p:spPr>
        <p:txBody>
          <a:bodyPr wrap="none" anchor="ctr"/>
          <a:lstStyle/>
          <a:p>
            <a:pPr algn="ctr"/>
            <a:r>
              <a:rPr lang="zh-CN" altLang="en-US" b="1">
                <a:solidFill>
                  <a:srgbClr val="FFFF00"/>
                </a:solidFill>
                <a:latin typeface="黑体" pitchFamily="2" charset="-122"/>
                <a:ea typeface="黑体" pitchFamily="2" charset="-122"/>
              </a:rPr>
              <a:t>文献共享</a:t>
            </a:r>
            <a:r>
              <a:rPr lang="en-US" altLang="zh-CN" b="1">
                <a:solidFill>
                  <a:srgbClr val="FFFF00"/>
                </a:solidFill>
                <a:latin typeface="黑体" pitchFamily="2" charset="-122"/>
                <a:ea typeface="黑体" pitchFamily="2" charset="-122"/>
              </a:rPr>
              <a:t>/</a:t>
            </a:r>
            <a:r>
              <a:rPr lang="zh-CN" altLang="en-US" b="1">
                <a:solidFill>
                  <a:srgbClr val="FFFF00"/>
                </a:solidFill>
                <a:latin typeface="黑体" pitchFamily="2" charset="-122"/>
                <a:ea typeface="黑体" pitchFamily="2" charset="-122"/>
              </a:rPr>
              <a:t>保存</a:t>
            </a:r>
          </a:p>
        </p:txBody>
      </p:sp>
      <p:sp>
        <p:nvSpPr>
          <p:cNvPr id="215054" name="Oval 14"/>
          <p:cNvSpPr>
            <a:spLocks noChangeArrowheads="1"/>
          </p:cNvSpPr>
          <p:nvPr/>
        </p:nvSpPr>
        <p:spPr bwMode="auto">
          <a:xfrm>
            <a:off x="6538913" y="2949575"/>
            <a:ext cx="1223962" cy="1079500"/>
          </a:xfrm>
          <a:prstGeom prst="ellipse">
            <a:avLst/>
          </a:prstGeom>
          <a:solidFill>
            <a:schemeClr val="accent1"/>
          </a:solidFill>
          <a:ln w="9525">
            <a:solidFill>
              <a:schemeClr val="tx1"/>
            </a:solidFill>
            <a:round/>
            <a:headEnd/>
            <a:tailEnd/>
          </a:ln>
          <a:effectLst/>
        </p:spPr>
        <p:txBody>
          <a:bodyPr wrap="none" anchor="ctr"/>
          <a:lstStyle/>
          <a:p>
            <a:pPr algn="ctr"/>
            <a:r>
              <a:rPr lang="zh-CN" altLang="en-US" b="1">
                <a:solidFill>
                  <a:srgbClr val="FFFF00"/>
                </a:solidFill>
                <a:latin typeface="黑体" pitchFamily="2" charset="-122"/>
                <a:ea typeface="黑体" pitchFamily="2" charset="-122"/>
              </a:rPr>
              <a:t>写作</a:t>
            </a:r>
          </a:p>
        </p:txBody>
      </p:sp>
      <p:sp>
        <p:nvSpPr>
          <p:cNvPr id="215055" name="Oval 15"/>
          <p:cNvSpPr>
            <a:spLocks noChangeArrowheads="1"/>
          </p:cNvSpPr>
          <p:nvPr/>
        </p:nvSpPr>
        <p:spPr bwMode="auto">
          <a:xfrm>
            <a:off x="4670425" y="2717800"/>
            <a:ext cx="1223963" cy="792163"/>
          </a:xfrm>
          <a:prstGeom prst="ellipse">
            <a:avLst/>
          </a:prstGeom>
          <a:noFill/>
          <a:ln w="9525">
            <a:noFill/>
            <a:round/>
            <a:headEnd/>
            <a:tailEnd/>
          </a:ln>
          <a:effectLst/>
        </p:spPr>
        <p:txBody>
          <a:bodyPr wrap="none" anchor="ctr"/>
          <a:lstStyle/>
          <a:p>
            <a:pPr algn="ctr"/>
            <a:r>
              <a:rPr lang="zh-CN" altLang="en-US" b="1"/>
              <a:t>选定 </a:t>
            </a:r>
            <a:r>
              <a:rPr lang="en-US" altLang="zh-CN" b="1"/>
              <a:t>Style</a:t>
            </a:r>
          </a:p>
        </p:txBody>
      </p:sp>
      <p:sp>
        <p:nvSpPr>
          <p:cNvPr id="215056" name="AutoShape 16"/>
          <p:cNvSpPr>
            <a:spLocks noChangeArrowheads="1"/>
          </p:cNvSpPr>
          <p:nvPr/>
        </p:nvSpPr>
        <p:spPr bwMode="auto">
          <a:xfrm>
            <a:off x="6316663" y="4149725"/>
            <a:ext cx="503237" cy="647700"/>
          </a:xfrm>
          <a:prstGeom prst="downArrow">
            <a:avLst>
              <a:gd name="adj1" fmla="val 50000"/>
              <a:gd name="adj2" fmla="val 32177"/>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215057" name="Oval 17"/>
          <p:cNvSpPr>
            <a:spLocks noChangeArrowheads="1"/>
          </p:cNvSpPr>
          <p:nvPr/>
        </p:nvSpPr>
        <p:spPr bwMode="auto">
          <a:xfrm>
            <a:off x="5907088" y="4868863"/>
            <a:ext cx="1223962" cy="720725"/>
          </a:xfrm>
          <a:prstGeom prst="ellipse">
            <a:avLst/>
          </a:prstGeom>
          <a:solidFill>
            <a:schemeClr val="accent1"/>
          </a:solidFill>
          <a:ln w="9525">
            <a:solidFill>
              <a:schemeClr val="tx1"/>
            </a:solidFill>
            <a:round/>
            <a:headEnd/>
            <a:tailEnd/>
          </a:ln>
          <a:effectLst/>
        </p:spPr>
        <p:txBody>
          <a:bodyPr wrap="none" anchor="ctr"/>
          <a:lstStyle/>
          <a:p>
            <a:pPr algn="ctr"/>
            <a:r>
              <a:rPr lang="zh-CN" altLang="en-US" b="1">
                <a:solidFill>
                  <a:srgbClr val="FFFF00"/>
                </a:solidFill>
                <a:latin typeface="黑体" pitchFamily="2" charset="-122"/>
                <a:ea typeface="黑体" pitchFamily="2" charset="-122"/>
              </a:rPr>
              <a:t>投稿</a:t>
            </a:r>
          </a:p>
        </p:txBody>
      </p:sp>
      <p:sp>
        <p:nvSpPr>
          <p:cNvPr id="215058" name="Oval 18"/>
          <p:cNvSpPr>
            <a:spLocks noChangeArrowheads="1"/>
          </p:cNvSpPr>
          <p:nvPr/>
        </p:nvSpPr>
        <p:spPr bwMode="auto">
          <a:xfrm>
            <a:off x="5335588" y="3998913"/>
            <a:ext cx="1223962" cy="792162"/>
          </a:xfrm>
          <a:prstGeom prst="ellipse">
            <a:avLst/>
          </a:prstGeom>
          <a:noFill/>
          <a:ln w="9525">
            <a:noFill/>
            <a:round/>
            <a:headEnd/>
            <a:tailEnd/>
          </a:ln>
          <a:effectLst/>
        </p:spPr>
        <p:txBody>
          <a:bodyPr wrap="none" anchor="ctr"/>
          <a:lstStyle/>
          <a:p>
            <a:pPr algn="ctr"/>
            <a:r>
              <a:rPr lang="zh-CN" altLang="en-US" b="1"/>
              <a:t>移除代码</a:t>
            </a:r>
          </a:p>
        </p:txBody>
      </p:sp>
      <p:sp>
        <p:nvSpPr>
          <p:cNvPr id="215059" name="Oval 19"/>
          <p:cNvSpPr>
            <a:spLocks noChangeArrowheads="1"/>
          </p:cNvSpPr>
          <p:nvPr/>
        </p:nvSpPr>
        <p:spPr bwMode="auto">
          <a:xfrm>
            <a:off x="7740650" y="4005263"/>
            <a:ext cx="1223963" cy="792162"/>
          </a:xfrm>
          <a:prstGeom prst="ellipse">
            <a:avLst/>
          </a:prstGeom>
          <a:noFill/>
          <a:ln w="9525">
            <a:noFill/>
            <a:round/>
            <a:headEnd/>
            <a:tailEnd/>
          </a:ln>
          <a:effectLst/>
        </p:spPr>
        <p:txBody>
          <a:bodyPr wrap="none" anchor="ctr"/>
          <a:lstStyle/>
          <a:p>
            <a:pPr algn="ctr"/>
            <a:r>
              <a:rPr lang="zh-CN" altLang="en-US" b="1">
                <a:solidFill>
                  <a:srgbClr val="FF0000"/>
                </a:solidFill>
                <a:ea typeface="黑体" pitchFamily="2" charset="-122"/>
              </a:rPr>
              <a:t>文档备份</a:t>
            </a:r>
          </a:p>
        </p:txBody>
      </p:sp>
      <p:sp>
        <p:nvSpPr>
          <p:cNvPr id="215060" name="AutoShape 20"/>
          <p:cNvSpPr>
            <a:spLocks noChangeArrowheads="1"/>
          </p:cNvSpPr>
          <p:nvPr/>
        </p:nvSpPr>
        <p:spPr bwMode="auto">
          <a:xfrm>
            <a:off x="7389813" y="4143375"/>
            <a:ext cx="503237" cy="647700"/>
          </a:xfrm>
          <a:prstGeom prst="downArrow">
            <a:avLst>
              <a:gd name="adj1" fmla="val 50000"/>
              <a:gd name="adj2" fmla="val 32177"/>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215061" name="Oval 21"/>
          <p:cNvSpPr>
            <a:spLocks noChangeArrowheads="1"/>
          </p:cNvSpPr>
          <p:nvPr/>
        </p:nvSpPr>
        <p:spPr bwMode="auto">
          <a:xfrm>
            <a:off x="7180263" y="4821238"/>
            <a:ext cx="1223962" cy="720725"/>
          </a:xfrm>
          <a:prstGeom prst="ellipse">
            <a:avLst/>
          </a:prstGeom>
          <a:solidFill>
            <a:schemeClr val="accent1"/>
          </a:solidFill>
          <a:ln w="9525">
            <a:solidFill>
              <a:schemeClr val="tx1"/>
            </a:solidFill>
            <a:round/>
            <a:headEnd/>
            <a:tailEnd/>
          </a:ln>
          <a:effectLst/>
        </p:spPr>
        <p:txBody>
          <a:bodyPr wrap="none" anchor="ctr"/>
          <a:lstStyle/>
          <a:p>
            <a:pPr algn="ctr"/>
            <a:r>
              <a:rPr lang="zh-CN" altLang="en-US" b="1">
                <a:solidFill>
                  <a:srgbClr val="FFFF00"/>
                </a:solidFill>
                <a:latin typeface="黑体" pitchFamily="2" charset="-122"/>
                <a:ea typeface="黑体" pitchFamily="2" charset="-122"/>
              </a:rPr>
              <a:t>修改</a:t>
            </a:r>
          </a:p>
        </p:txBody>
      </p:sp>
    </p:spTree>
    <p:extLst>
      <p:ext uri="{BB962C8B-B14F-4D97-AF65-F5344CB8AC3E}">
        <p14:creationId xmlns:p14="http://schemas.microsoft.com/office/powerpoint/2010/main" xmlns="" val="4220541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50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50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504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50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50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50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505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50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50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50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505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505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50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5060"/>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5061"/>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5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animBg="1"/>
      <p:bldP spid="215044" grpId="0" animBg="1"/>
      <p:bldP spid="215045" grpId="0" animBg="1"/>
      <p:bldP spid="215046" grpId="0"/>
      <p:bldP spid="215047" grpId="0" animBg="1"/>
      <p:bldP spid="215048" grpId="0" animBg="1"/>
      <p:bldP spid="215049" grpId="0" animBg="1"/>
      <p:bldP spid="215050" grpId="0" animBg="1"/>
      <p:bldP spid="215051" grpId="0" animBg="1"/>
      <p:bldP spid="215052" grpId="0" animBg="1"/>
      <p:bldP spid="215053" grpId="0" animBg="1"/>
      <p:bldP spid="215054" grpId="0" animBg="1"/>
      <p:bldP spid="215055" grpId="0"/>
      <p:bldP spid="215056" grpId="0" animBg="1"/>
      <p:bldP spid="215057" grpId="0" animBg="1"/>
      <p:bldP spid="215058" grpId="0"/>
      <p:bldP spid="215059" grpId="0"/>
      <p:bldP spid="215060" grpId="0" animBg="1"/>
      <p:bldP spid="21506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4" y="476672"/>
            <a:ext cx="6530832" cy="4844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标题 2"/>
          <p:cNvSpPr>
            <a:spLocks noGrp="1"/>
          </p:cNvSpPr>
          <p:nvPr>
            <p:ph type="title"/>
          </p:nvPr>
        </p:nvSpPr>
        <p:spPr>
          <a:xfrm>
            <a:off x="3047788" y="476672"/>
            <a:ext cx="2810504" cy="1362075"/>
          </a:xfrm>
        </p:spPr>
        <p:txBody>
          <a:bodyPr/>
          <a:lstStyle/>
          <a:p>
            <a:pPr eaLnBrk="1" hangingPunct="1">
              <a:defRPr/>
            </a:pPr>
            <a:r>
              <a:rPr lang="zh-CN" altLang="en-US" dirty="0" smtClean="0">
                <a:latin typeface="+mj-ea"/>
                <a:ea typeface="+mj-ea"/>
              </a:rPr>
              <a:t>欢迎提问！</a:t>
            </a:r>
            <a:endParaRPr lang="zh-CN" altLang="en-US" dirty="0">
              <a:latin typeface="+mj-ea"/>
              <a:ea typeface="+mj-ea"/>
            </a:endParaRPr>
          </a:p>
        </p:txBody>
      </p:sp>
      <p:sp>
        <p:nvSpPr>
          <p:cNvPr id="5" name="文本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xmlns="" val="10366355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147" t="1084" r="3446" b="-1084"/>
          <a:stretch/>
        </p:blipFill>
        <p:spPr bwMode="auto">
          <a:xfrm>
            <a:off x="107504" y="2813551"/>
            <a:ext cx="8857019" cy="54536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539552" y="1149712"/>
            <a:ext cx="8280920" cy="1631216"/>
          </a:xfrm>
          <a:prstGeom prst="rect">
            <a:avLst/>
          </a:prstGeom>
          <a:noFill/>
        </p:spPr>
        <p:txBody>
          <a:bodyPr wrap="square" rtlCol="0">
            <a:spAutoFit/>
          </a:bodyPr>
          <a:lstStyle/>
          <a:p>
            <a:r>
              <a:rPr lang="en-US" altLang="zh-CN" sz="2000" dirty="0" smtClean="0">
                <a:latin typeface="+mj-ea"/>
                <a:ea typeface="+mj-ea"/>
              </a:rPr>
              <a:t>Web of Science</a:t>
            </a:r>
            <a:r>
              <a:rPr lang="zh-CN" altLang="en-US" sz="2000" dirty="0" smtClean="0">
                <a:latin typeface="+mj-ea"/>
                <a:ea typeface="+mj-ea"/>
              </a:rPr>
              <a:t>平台包含多个索引数据库：</a:t>
            </a:r>
            <a:r>
              <a:rPr lang="en-US" altLang="zh-CN" sz="2000" dirty="0" smtClean="0">
                <a:latin typeface="+mj-ea"/>
                <a:ea typeface="+mj-ea"/>
              </a:rPr>
              <a:t>Web of Science</a:t>
            </a:r>
            <a:r>
              <a:rPr lang="zh-CN" altLang="en-US" sz="2000" dirty="0" smtClean="0">
                <a:latin typeface="+mj-ea"/>
                <a:ea typeface="+mj-ea"/>
              </a:rPr>
              <a:t>核心集合、</a:t>
            </a:r>
            <a:r>
              <a:rPr lang="en-US" altLang="zh-CN" sz="2000" dirty="0" smtClean="0">
                <a:latin typeface="+mj-ea"/>
                <a:ea typeface="+mj-ea"/>
              </a:rPr>
              <a:t>BIOSIS Preview</a:t>
            </a:r>
            <a:r>
              <a:rPr lang="zh-CN" altLang="en-US" sz="2000" dirty="0" smtClean="0">
                <a:latin typeface="+mj-ea"/>
                <a:ea typeface="+mj-ea"/>
              </a:rPr>
              <a:t>、中国科学引文数据库、</a:t>
            </a:r>
            <a:r>
              <a:rPr lang="en-US" altLang="zh-CN" sz="2000" dirty="0" smtClean="0">
                <a:latin typeface="+mj-ea"/>
                <a:ea typeface="+mj-ea"/>
              </a:rPr>
              <a:t>Current Contents Connect</a:t>
            </a:r>
            <a:r>
              <a:rPr lang="zh-CN" altLang="en-US" sz="2000" dirty="0" smtClean="0">
                <a:latin typeface="+mj-ea"/>
                <a:ea typeface="+mj-ea"/>
              </a:rPr>
              <a:t>、Ｄ</a:t>
            </a:r>
            <a:r>
              <a:rPr lang="en-US" altLang="zh-CN" sz="2000" dirty="0" err="1" smtClean="0">
                <a:latin typeface="+mj-ea"/>
                <a:ea typeface="+mj-ea"/>
              </a:rPr>
              <a:t>ata</a:t>
            </a:r>
            <a:r>
              <a:rPr lang="en-US" altLang="zh-CN" sz="2000" dirty="0" smtClean="0">
                <a:latin typeface="+mj-ea"/>
                <a:ea typeface="+mj-ea"/>
              </a:rPr>
              <a:t> Citation Index</a:t>
            </a:r>
            <a:r>
              <a:rPr lang="zh-CN" altLang="en-US" sz="2000" dirty="0" smtClean="0">
                <a:latin typeface="+mj-ea"/>
                <a:ea typeface="+mj-ea"/>
              </a:rPr>
              <a:t>、</a:t>
            </a:r>
            <a:r>
              <a:rPr lang="en-US" altLang="zh-CN" sz="2000" dirty="0" err="1" smtClean="0">
                <a:latin typeface="+mj-ea"/>
                <a:ea typeface="+mj-ea"/>
              </a:rPr>
              <a:t>Denwert</a:t>
            </a:r>
            <a:r>
              <a:rPr lang="en-US" altLang="zh-CN" sz="2000" dirty="0" smtClean="0">
                <a:latin typeface="+mj-ea"/>
                <a:ea typeface="+mj-ea"/>
              </a:rPr>
              <a:t> Innovation Index</a:t>
            </a:r>
            <a:r>
              <a:rPr lang="zh-CN" altLang="en-US" sz="2000" dirty="0" smtClean="0">
                <a:latin typeface="+mj-ea"/>
                <a:ea typeface="+mj-ea"/>
              </a:rPr>
              <a:t>、</a:t>
            </a:r>
            <a:r>
              <a:rPr lang="en-US" altLang="zh-CN" sz="2000" dirty="0" smtClean="0">
                <a:latin typeface="+mj-ea"/>
                <a:ea typeface="+mj-ea"/>
              </a:rPr>
              <a:t>Inspect</a:t>
            </a:r>
            <a:r>
              <a:rPr lang="zh-CN" altLang="en-US" sz="2000" dirty="0" smtClean="0">
                <a:latin typeface="+mj-ea"/>
                <a:ea typeface="+mj-ea"/>
              </a:rPr>
              <a:t>、朝鲜语期刊数据库、</a:t>
            </a:r>
            <a:r>
              <a:rPr lang="en-US" altLang="zh-CN" sz="2000" dirty="0" smtClean="0">
                <a:latin typeface="+mj-ea"/>
                <a:ea typeface="+mj-ea"/>
              </a:rPr>
              <a:t>MEDLINE</a:t>
            </a:r>
            <a:r>
              <a:rPr lang="zh-CN" altLang="en-US" sz="2000" dirty="0" smtClean="0">
                <a:latin typeface="+mj-ea"/>
                <a:ea typeface="+mj-ea"/>
              </a:rPr>
              <a:t>、俄语</a:t>
            </a:r>
            <a:r>
              <a:rPr lang="en-US" altLang="zh-CN" sz="2000" dirty="0" smtClean="0">
                <a:latin typeface="+mj-ea"/>
                <a:ea typeface="+mj-ea"/>
              </a:rPr>
              <a:t>	</a:t>
            </a:r>
            <a:r>
              <a:rPr lang="zh-CN" altLang="en-US" sz="2000" dirty="0" smtClean="0">
                <a:latin typeface="+mj-ea"/>
                <a:ea typeface="+mj-ea"/>
              </a:rPr>
              <a:t>期刊数据库、</a:t>
            </a:r>
            <a:r>
              <a:rPr lang="en-US" altLang="zh-CN" sz="2000" dirty="0" err="1" smtClean="0">
                <a:latin typeface="+mj-ea"/>
                <a:ea typeface="+mj-ea"/>
              </a:rPr>
              <a:t>SciELO</a:t>
            </a:r>
            <a:r>
              <a:rPr lang="en-US" altLang="zh-CN" sz="2000" dirty="0" smtClean="0">
                <a:latin typeface="+mj-ea"/>
                <a:ea typeface="+mj-ea"/>
              </a:rPr>
              <a:t> Citation Index</a:t>
            </a:r>
            <a:r>
              <a:rPr lang="zh-CN" altLang="en-US" sz="2000" dirty="0" smtClean="0">
                <a:latin typeface="+mj-ea"/>
                <a:ea typeface="+mj-ea"/>
              </a:rPr>
              <a:t>、</a:t>
            </a:r>
            <a:r>
              <a:rPr lang="en-US" altLang="zh-CN" sz="2000" dirty="0" err="1" smtClean="0">
                <a:latin typeface="+mj-ea"/>
                <a:ea typeface="+mj-ea"/>
              </a:rPr>
              <a:t>Zoologic</a:t>
            </a:r>
            <a:r>
              <a:rPr lang="en-US" altLang="zh-CN" sz="2000" dirty="0" smtClean="0">
                <a:latin typeface="+mj-ea"/>
                <a:ea typeface="+mj-ea"/>
              </a:rPr>
              <a:t> Record</a:t>
            </a:r>
            <a:r>
              <a:rPr lang="zh-CN" altLang="en-US" sz="2000" dirty="0" smtClean="0">
                <a:latin typeface="+mj-ea"/>
                <a:ea typeface="+mj-ea"/>
              </a:rPr>
              <a:t>。在此平台上同时检索所订阅的全部产品。</a:t>
            </a:r>
          </a:p>
        </p:txBody>
      </p:sp>
      <p:sp>
        <p:nvSpPr>
          <p:cNvPr id="9" name="矩形 8"/>
          <p:cNvSpPr/>
          <p:nvPr/>
        </p:nvSpPr>
        <p:spPr>
          <a:xfrm>
            <a:off x="2483768" y="332656"/>
            <a:ext cx="5544616" cy="830997"/>
          </a:xfrm>
          <a:prstGeom prst="rect">
            <a:avLst/>
          </a:prstGeom>
        </p:spPr>
        <p:txBody>
          <a:bodyPr wrap="square">
            <a:spAutoFit/>
          </a:bodyPr>
          <a:lstStyle/>
          <a:p>
            <a:pPr marL="342900" indent="-342900">
              <a:lnSpc>
                <a:spcPct val="150000"/>
              </a:lnSpc>
              <a:spcBef>
                <a:spcPct val="20000"/>
              </a:spcBef>
              <a:buClr>
                <a:srgbClr val="FF0000"/>
              </a:buClr>
              <a:buSzPct val="60000"/>
              <a:defRPr/>
            </a:pPr>
            <a:r>
              <a:rPr lang="zh-CN" altLang="en-US" sz="3200" b="1" dirty="0" smtClean="0">
                <a:solidFill>
                  <a:schemeClr val="bg1"/>
                </a:solidFill>
                <a:latin typeface="+mn-lt"/>
                <a:ea typeface="+mn-ea"/>
              </a:rPr>
              <a:t>二、</a:t>
            </a:r>
            <a:r>
              <a:rPr lang="en-US" altLang="zh-CN" sz="3200" dirty="0" smtClean="0">
                <a:solidFill>
                  <a:schemeClr val="tx2"/>
                </a:solidFill>
                <a:latin typeface="华文细黑" pitchFamily="2" charset="-122"/>
                <a:ea typeface="华文细黑" pitchFamily="2" charset="-122"/>
              </a:rPr>
              <a:t> </a:t>
            </a:r>
            <a:r>
              <a:rPr lang="en-US" altLang="zh-CN" sz="3200" b="1" dirty="0" smtClean="0">
                <a:solidFill>
                  <a:schemeClr val="bg1"/>
                </a:solidFill>
                <a:latin typeface="+mn-lt"/>
                <a:ea typeface="+mn-ea"/>
              </a:rPr>
              <a:t>Web of Science</a:t>
            </a:r>
            <a:r>
              <a:rPr lang="zh-CN" altLang="en-US" sz="3200" b="1" dirty="0" smtClean="0">
                <a:solidFill>
                  <a:schemeClr val="bg1"/>
                </a:solidFill>
                <a:latin typeface="+mn-lt"/>
                <a:ea typeface="+mn-ea"/>
              </a:rPr>
              <a:t>平台介</a:t>
            </a:r>
            <a:endParaRPr lang="en-US" altLang="zh-CN" sz="3200" b="1" dirty="0">
              <a:solidFill>
                <a:schemeClr val="bg1"/>
              </a:solidFill>
              <a:latin typeface="+mn-lt"/>
              <a:ea typeface="+mn-ea"/>
            </a:endParaRPr>
          </a:p>
        </p:txBody>
      </p:sp>
      <p:sp>
        <p:nvSpPr>
          <p:cNvPr id="8" name="标题 1"/>
          <p:cNvSpPr>
            <a:spLocks noGrp="1"/>
          </p:cNvSpPr>
          <p:nvPr>
            <p:ph type="title"/>
          </p:nvPr>
        </p:nvSpPr>
        <p:spPr>
          <a:xfrm>
            <a:off x="457200" y="465138"/>
            <a:ext cx="8229600" cy="705600"/>
          </a:xfrm>
        </p:spPr>
        <p:txBody>
          <a:bodyPr/>
          <a:lstStyle/>
          <a:p>
            <a:r>
              <a:rPr lang="zh-CN" altLang="en-US" dirty="0" smtClean="0"/>
              <a:t>中科院文献情报中心订购的</a:t>
            </a:r>
            <a:r>
              <a:rPr lang="en-US" altLang="zh-CN" dirty="0" smtClean="0"/>
              <a:t>WOS</a:t>
            </a:r>
            <a:r>
              <a:rPr lang="zh-CN" altLang="en-US" dirty="0" smtClean="0"/>
              <a:t>索引</a:t>
            </a:r>
            <a:endParaRPr lang="zh-CN" altLang="en-US" dirty="0"/>
          </a:p>
        </p:txBody>
      </p:sp>
    </p:spTree>
    <p:extLst>
      <p:ext uri="{BB962C8B-B14F-4D97-AF65-F5344CB8AC3E}">
        <p14:creationId xmlns:p14="http://schemas.microsoft.com/office/powerpoint/2010/main" xmlns="" val="1164134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WOS</a:t>
            </a:r>
            <a:r>
              <a:rPr lang="zh-CN" altLang="en-US" dirty="0" smtClean="0"/>
              <a:t>平台的特点</a:t>
            </a:r>
            <a:endParaRPr lang="zh-CN" altLang="en-US" dirty="0"/>
          </a:p>
        </p:txBody>
      </p:sp>
      <p:sp>
        <p:nvSpPr>
          <p:cNvPr id="3" name="内容占位符 2"/>
          <p:cNvSpPr>
            <a:spLocks noGrp="1"/>
          </p:cNvSpPr>
          <p:nvPr>
            <p:ph idx="1"/>
          </p:nvPr>
        </p:nvSpPr>
        <p:spPr>
          <a:xfrm>
            <a:off x="457200" y="1267200"/>
            <a:ext cx="8363272" cy="4968000"/>
          </a:xfrm>
        </p:spPr>
        <p:txBody>
          <a:bodyPr/>
          <a:lstStyle/>
          <a:p>
            <a:pPr>
              <a:buFont typeface="Wingdings" pitchFamily="2" charset="2"/>
              <a:buChar char="Ø"/>
              <a:defRPr/>
            </a:pPr>
            <a:r>
              <a:rPr lang="zh-CN" altLang="en-US" sz="2800" dirty="0" smtClean="0">
                <a:latin typeface="+mj-ea"/>
                <a:ea typeface="+mj-ea"/>
              </a:rPr>
              <a:t>包含多个具有高度影响力的学术索引</a:t>
            </a:r>
            <a:endParaRPr lang="en-US" altLang="zh-CN" sz="2800" dirty="0" smtClean="0">
              <a:latin typeface="+mj-ea"/>
              <a:ea typeface="+mj-ea"/>
            </a:endParaRPr>
          </a:p>
          <a:p>
            <a:pPr marL="0" indent="0">
              <a:buNone/>
              <a:defRPr/>
            </a:pPr>
            <a:r>
              <a:rPr lang="en-US" altLang="zh-CN" sz="2800" dirty="0">
                <a:latin typeface="+mj-ea"/>
                <a:ea typeface="+mj-ea"/>
              </a:rPr>
              <a:t> </a:t>
            </a:r>
            <a:r>
              <a:rPr lang="en-US" altLang="zh-CN" sz="2800" dirty="0" smtClean="0">
                <a:latin typeface="+mj-ea"/>
                <a:ea typeface="+mj-ea"/>
              </a:rPr>
              <a:t> </a:t>
            </a:r>
            <a:r>
              <a:rPr lang="zh-CN" altLang="en-US" sz="2800" dirty="0" smtClean="0">
                <a:latin typeface="+mj-ea"/>
                <a:ea typeface="+mj-ea"/>
              </a:rPr>
              <a:t>（</a:t>
            </a:r>
            <a:r>
              <a:rPr lang="en-US" altLang="zh-CN" sz="2800" dirty="0" smtClean="0">
                <a:latin typeface="+mj-ea"/>
                <a:ea typeface="+mj-ea"/>
              </a:rPr>
              <a:t>SCI/SSCI/CPCI/BKCI</a:t>
            </a:r>
            <a:r>
              <a:rPr lang="zh-CN" altLang="en-US" sz="2800" dirty="0" smtClean="0">
                <a:latin typeface="+mj-ea"/>
                <a:ea typeface="+mj-ea"/>
              </a:rPr>
              <a:t>等）</a:t>
            </a:r>
            <a:endParaRPr lang="en-US" altLang="zh-CN" sz="2800" dirty="0" smtClean="0">
              <a:latin typeface="+mj-ea"/>
              <a:ea typeface="+mj-ea"/>
            </a:endParaRPr>
          </a:p>
          <a:p>
            <a:pPr>
              <a:buFont typeface="Wingdings" pitchFamily="2" charset="2"/>
              <a:buChar char="Ø"/>
              <a:defRPr/>
            </a:pPr>
            <a:r>
              <a:rPr lang="zh-CN" altLang="en-US" sz="2800" dirty="0">
                <a:latin typeface="+mj-ea"/>
                <a:ea typeface="+mj-ea"/>
              </a:rPr>
              <a:t>使用分析工具</a:t>
            </a:r>
            <a:r>
              <a:rPr lang="zh-CN" altLang="en-US" sz="2800" dirty="0">
                <a:latin typeface="+mj-ea"/>
              </a:rPr>
              <a:t>确定研究趋向和</a:t>
            </a:r>
            <a:r>
              <a:rPr lang="zh-CN" altLang="en-US" sz="2800" dirty="0" smtClean="0">
                <a:latin typeface="+mj-ea"/>
              </a:rPr>
              <a:t>模式</a:t>
            </a:r>
            <a:endParaRPr lang="en-US" altLang="zh-CN" sz="2800" dirty="0" smtClean="0">
              <a:latin typeface="+mj-ea"/>
              <a:ea typeface="+mj-ea"/>
            </a:endParaRPr>
          </a:p>
          <a:p>
            <a:pPr>
              <a:buFont typeface="Wingdings" pitchFamily="2" charset="2"/>
              <a:buChar char="Ø"/>
              <a:defRPr/>
            </a:pPr>
            <a:r>
              <a:rPr lang="zh-CN" altLang="en-US" sz="2800" dirty="0" smtClean="0">
                <a:latin typeface="+mj-ea"/>
                <a:ea typeface="+mj-ea"/>
              </a:rPr>
              <a:t>借助被引参考文献检索和作者甄别工具进行浏览</a:t>
            </a:r>
          </a:p>
          <a:p>
            <a:pPr>
              <a:buFont typeface="Wingdings" pitchFamily="2" charset="2"/>
              <a:buChar char="Ø"/>
              <a:defRPr/>
            </a:pPr>
            <a:r>
              <a:rPr lang="zh-CN" altLang="en-US" sz="2800" dirty="0" smtClean="0">
                <a:latin typeface="+mj-ea"/>
                <a:ea typeface="+mj-ea"/>
              </a:rPr>
              <a:t>借助引证关系图直观展示引用关系</a:t>
            </a:r>
          </a:p>
          <a:p>
            <a:pPr>
              <a:buFont typeface="Wingdings" pitchFamily="2" charset="2"/>
              <a:buChar char="Ø"/>
              <a:defRPr/>
            </a:pPr>
            <a:r>
              <a:rPr lang="zh-CN" altLang="en-US" sz="2800" dirty="0" smtClean="0">
                <a:latin typeface="+mj-ea"/>
                <a:ea typeface="+mj-ea"/>
              </a:rPr>
              <a:t>借助引文报告功能以图形方式揭示引用活动和趋势</a:t>
            </a:r>
          </a:p>
          <a:p>
            <a:pPr>
              <a:buFont typeface="Wingdings" pitchFamily="2" charset="2"/>
              <a:buChar char="Ø"/>
              <a:defRPr/>
            </a:pPr>
            <a:r>
              <a:rPr lang="zh-CN" altLang="en-US" sz="2800" dirty="0" smtClean="0">
                <a:latin typeface="+mj-ea"/>
                <a:ea typeface="+mj-ea"/>
              </a:rPr>
              <a:t>文献回溯至 </a:t>
            </a:r>
            <a:r>
              <a:rPr lang="en-US" altLang="zh-CN" sz="2800" dirty="0" smtClean="0">
                <a:latin typeface="+mj-ea"/>
                <a:ea typeface="+mj-ea"/>
              </a:rPr>
              <a:t>1900 </a:t>
            </a:r>
            <a:r>
              <a:rPr lang="zh-CN" altLang="en-US" sz="2800" dirty="0" smtClean="0">
                <a:latin typeface="+mj-ea"/>
                <a:ea typeface="+mj-ea"/>
              </a:rPr>
              <a:t>年</a:t>
            </a:r>
          </a:p>
          <a:p>
            <a:endParaRPr lang="zh-CN" altLang="en-US" sz="2800" dirty="0">
              <a:latin typeface="+mj-ea"/>
              <a:ea typeface="+mj-ea"/>
            </a:endParaRPr>
          </a:p>
        </p:txBody>
      </p:sp>
    </p:spTree>
    <p:extLst>
      <p:ext uri="{BB962C8B-B14F-4D97-AF65-F5344CB8AC3E}">
        <p14:creationId xmlns:p14="http://schemas.microsoft.com/office/powerpoint/2010/main" xmlns="" val="3791470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836712"/>
            <a:ext cx="8218487" cy="1084263"/>
          </a:xfrm>
        </p:spPr>
        <p:txBody>
          <a:bodyPr/>
          <a:lstStyle/>
          <a:p>
            <a:r>
              <a:rPr lang="en-US" altLang="zh-CN" dirty="0" smtClean="0"/>
              <a:t>Web of Science</a:t>
            </a:r>
            <a:r>
              <a:rPr lang="zh-CN" altLang="en-US" dirty="0" smtClean="0"/>
              <a:t>核心合集优势</a:t>
            </a:r>
            <a:r>
              <a:rPr lang="en-US" altLang="zh-CN" dirty="0" smtClean="0"/>
              <a:t/>
            </a:r>
            <a:br>
              <a:rPr lang="en-US" altLang="zh-CN" dirty="0" smtClean="0"/>
            </a:br>
            <a:endParaRPr lang="zh-CN" altLang="en-US" dirty="0"/>
          </a:p>
        </p:txBody>
      </p:sp>
      <p:sp>
        <p:nvSpPr>
          <p:cNvPr id="4" name="页脚占位符 3"/>
          <p:cNvSpPr>
            <a:spLocks noGrp="1"/>
          </p:cNvSpPr>
          <p:nvPr>
            <p:ph type="ftr" sz="quarter" idx="11"/>
          </p:nvPr>
        </p:nvSpPr>
        <p:spPr/>
        <p:txBody>
          <a:bodyPr/>
          <a:lstStyle/>
          <a:p>
            <a:r>
              <a:rPr lang="zh-CN" altLang="en-US" smtClean="0"/>
              <a:t>中国科学院文献情报中心</a:t>
            </a:r>
            <a:endParaRPr lang="en-US" altLang="zh-CN" dirty="0"/>
          </a:p>
        </p:txBody>
      </p:sp>
      <p:sp>
        <p:nvSpPr>
          <p:cNvPr id="6" name="AutoShape 2"/>
          <p:cNvSpPr>
            <a:spLocks noChangeArrowheads="1"/>
          </p:cNvSpPr>
          <p:nvPr/>
        </p:nvSpPr>
        <p:spPr bwMode="gray">
          <a:xfrm>
            <a:off x="5292080" y="2852936"/>
            <a:ext cx="2849562" cy="2752725"/>
          </a:xfrm>
          <a:prstGeom prst="roundRect">
            <a:avLst>
              <a:gd name="adj" fmla="val 8014"/>
            </a:avLst>
          </a:prstGeom>
          <a:solidFill>
            <a:srgbClr val="FFFFFF"/>
          </a:solidFill>
          <a:ln w="28575">
            <a:solidFill>
              <a:schemeClr val="accent1"/>
            </a:solidFill>
            <a:round/>
            <a:headEnd/>
            <a:tailEnd/>
          </a:ln>
          <a:effectLst/>
        </p:spPr>
        <p:txBody>
          <a:bodyPr vert="horz" wrap="none" lIns="91440" tIns="45720" rIns="91440" bIns="45720" numCol="1" anchor="ctr" anchorCtr="0" compatLnSpc="1">
            <a:prstTxWarp prst="textNoShape">
              <a:avLst/>
            </a:prstTxWarp>
          </a:bodyPr>
          <a:lstStyle/>
          <a:p>
            <a:pPr lvl="0"/>
            <a:endParaRPr lang="zh-CN" altLang="zh-CN" i="1" dirty="0" smtClean="0">
              <a:latin typeface="Arial" pitchFamily="34" charset="0"/>
              <a:cs typeface="宋体" pitchFamily="2" charset="-122"/>
            </a:endParaRPr>
          </a:p>
          <a:p>
            <a:endParaRPr lang="zh-CN" altLang="en-US" dirty="0"/>
          </a:p>
        </p:txBody>
      </p:sp>
      <p:sp>
        <p:nvSpPr>
          <p:cNvPr id="7" name="AutoShape 3"/>
          <p:cNvSpPr>
            <a:spLocks noChangeArrowheads="1"/>
          </p:cNvSpPr>
          <p:nvPr/>
        </p:nvSpPr>
        <p:spPr bwMode="gray">
          <a:xfrm>
            <a:off x="5364163" y="2905522"/>
            <a:ext cx="2703512" cy="2611438"/>
          </a:xfrm>
          <a:prstGeom prst="roundRect">
            <a:avLst>
              <a:gd name="adj" fmla="val 7912"/>
            </a:avLst>
          </a:prstGeom>
          <a:noFill/>
          <a:ln w="9525">
            <a:noFill/>
            <a:round/>
            <a:headEnd/>
            <a:tailEnd/>
          </a:ln>
          <a:effectLst/>
        </p:spPr>
        <p:txBody>
          <a:bodyPr vert="horz" wrap="none" lIns="91440" tIns="45720" rIns="91440" bIns="45720" numCol="1" anchor="ctr" anchorCtr="0" compatLnSpc="1">
            <a:prstTxWarp prst="textNoShape">
              <a:avLst/>
            </a:prstTxWarp>
          </a:bodyPr>
          <a:lstStyle/>
          <a:p>
            <a:endParaRPr lang="zh-CN" altLang="en-US"/>
          </a:p>
        </p:txBody>
      </p:sp>
      <p:grpSp>
        <p:nvGrpSpPr>
          <p:cNvPr id="3" name="Group 4"/>
          <p:cNvGrpSpPr>
            <a:grpSpLocks/>
          </p:cNvGrpSpPr>
          <p:nvPr/>
        </p:nvGrpSpPr>
        <p:grpSpPr bwMode="auto">
          <a:xfrm>
            <a:off x="990600" y="2276872"/>
            <a:ext cx="2857500" cy="466725"/>
            <a:chOff x="752" y="1413"/>
            <a:chExt cx="1321" cy="294"/>
          </a:xfrm>
        </p:grpSpPr>
        <p:sp>
          <p:nvSpPr>
            <p:cNvPr id="9" name="AutoShape 5"/>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w="12700">
              <a:noFill/>
              <a:round/>
              <a:headEnd/>
              <a:tailEnd/>
            </a:ln>
            <a:effectLst>
              <a:outerShdw dist="53882" dir="2700000" algn="ctr" rotWithShape="0">
                <a:srgbClr val="292929">
                  <a:alpha val="50000"/>
                </a:srgbClr>
              </a:outerShdw>
            </a:effectLst>
          </p:spPr>
          <p:txBody>
            <a:bodyPr vert="horz" wrap="none" lIns="91440" tIns="45720" rIns="91440" bIns="45720" numCol="1" anchor="ctr" anchorCtr="0" compatLnSpc="1">
              <a:prstTxWarp prst="textNoShape">
                <a:avLst/>
              </a:prstTxWarp>
            </a:bodyPr>
            <a:lstStyle/>
            <a:p>
              <a:endParaRPr lang="zh-CN" altLang="en-US"/>
            </a:p>
          </p:txBody>
        </p:sp>
        <p:sp>
          <p:nvSpPr>
            <p:cNvPr id="10" name="AutoShape 6"/>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headEnd/>
              <a:tailEnd/>
            </a:ln>
            <a:effectLst/>
          </p:spPr>
          <p:txBody>
            <a:bodyPr vert="horz" wrap="none" lIns="91440" tIns="45720" rIns="91440" bIns="45720" numCol="1" anchor="ctr" anchorCtr="0" compatLnSpc="1">
              <a:prstTxWarp prst="textNoShape">
                <a:avLst/>
              </a:prstTxWarp>
            </a:bodyPr>
            <a:lstStyle/>
            <a:p>
              <a:endParaRPr lang="zh-CN" altLang="en-US"/>
            </a:p>
          </p:txBody>
        </p:sp>
        <p:sp>
          <p:nvSpPr>
            <p:cNvPr id="11" name="AutoShape 7"/>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headEnd/>
              <a:tailEnd/>
            </a:ln>
            <a:effectLst/>
          </p:spPr>
          <p:txBody>
            <a:bodyPr vert="horz" wrap="none" lIns="91440" tIns="45720" rIns="91440" bIns="45720" numCol="1" anchor="ctr" anchorCtr="0" compatLnSpc="1">
              <a:prstTxWarp prst="textNoShape">
                <a:avLst/>
              </a:prstTxWarp>
            </a:bodyPr>
            <a:lstStyle/>
            <a:p>
              <a:endParaRPr lang="zh-CN" altLang="en-US"/>
            </a:p>
          </p:txBody>
        </p:sp>
      </p:grpSp>
      <p:grpSp>
        <p:nvGrpSpPr>
          <p:cNvPr id="5" name="Group 8"/>
          <p:cNvGrpSpPr>
            <a:grpSpLocks/>
          </p:cNvGrpSpPr>
          <p:nvPr/>
        </p:nvGrpSpPr>
        <p:grpSpPr bwMode="auto">
          <a:xfrm>
            <a:off x="5275263" y="2276872"/>
            <a:ext cx="2857500" cy="466725"/>
            <a:chOff x="3623" y="1413"/>
            <a:chExt cx="1321" cy="294"/>
          </a:xfrm>
        </p:grpSpPr>
        <p:sp>
          <p:nvSpPr>
            <p:cNvPr id="13" name="AutoShape 9"/>
            <p:cNvSpPr>
              <a:spLocks noChangeArrowheads="1"/>
            </p:cNvSpPr>
            <p:nvPr/>
          </p:nvSpPr>
          <p:spPr bwMode="gray">
            <a:xfrm>
              <a:off x="3623" y="1413"/>
              <a:ext cx="1321" cy="294"/>
            </a:xfrm>
            <a:prstGeom prst="roundRect">
              <a:avLst>
                <a:gd name="adj" fmla="val 50000"/>
              </a:avLst>
            </a:prstGeom>
            <a:gradFill rotWithShape="1">
              <a:gsLst>
                <a:gs pos="0">
                  <a:schemeClr val="accent1">
                    <a:gamma/>
                    <a:shade val="89020"/>
                    <a:invGamma/>
                  </a:schemeClr>
                </a:gs>
                <a:gs pos="50000">
                  <a:schemeClr val="accent1"/>
                </a:gs>
                <a:gs pos="100000">
                  <a:schemeClr val="accent1">
                    <a:gamma/>
                    <a:shade val="89020"/>
                    <a:invGamma/>
                  </a:schemeClr>
                </a:gs>
              </a:gsLst>
              <a:lin ang="0" scaled="1"/>
            </a:gradFill>
            <a:ln w="12700">
              <a:solidFill>
                <a:schemeClr val="accent1"/>
              </a:solidFill>
              <a:round/>
              <a:headEnd/>
              <a:tailEnd/>
            </a:ln>
            <a:effectLst>
              <a:outerShdw dist="53882" dir="2700000" algn="ctr" rotWithShape="0">
                <a:srgbClr val="292929">
                  <a:alpha val="50000"/>
                </a:srgbClr>
              </a:outerShdw>
            </a:effectLst>
          </p:spPr>
          <p:txBody>
            <a:bodyPr vert="horz" wrap="none" lIns="91440" tIns="45720" rIns="91440" bIns="45720" numCol="1" anchor="ctr" anchorCtr="0" compatLnSpc="1">
              <a:prstTxWarp prst="textNoShape">
                <a:avLst/>
              </a:prstTxWarp>
            </a:bodyPr>
            <a:lstStyle/>
            <a:p>
              <a:endParaRPr lang="zh-CN" altLang="en-US"/>
            </a:p>
          </p:txBody>
        </p:sp>
        <p:sp>
          <p:nvSpPr>
            <p:cNvPr id="14" name="AutoShape 10"/>
            <p:cNvSpPr>
              <a:spLocks noChangeArrowheads="1"/>
            </p:cNvSpPr>
            <p:nvPr/>
          </p:nvSpPr>
          <p:spPr bwMode="gray">
            <a:xfrm flipH="1">
              <a:off x="4878"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headEnd/>
              <a:tailEnd/>
            </a:ln>
            <a:effectLst/>
          </p:spPr>
          <p:txBody>
            <a:bodyPr vert="horz" wrap="none" lIns="91440" tIns="45720" rIns="91440" bIns="45720" numCol="1" anchor="ctr" anchorCtr="0" compatLnSpc="1">
              <a:prstTxWarp prst="textNoShape">
                <a:avLst/>
              </a:prstTxWarp>
            </a:bodyPr>
            <a:lstStyle/>
            <a:p>
              <a:endParaRPr lang="zh-CN" altLang="en-US"/>
            </a:p>
          </p:txBody>
        </p:sp>
        <p:sp>
          <p:nvSpPr>
            <p:cNvPr id="15" name="AutoShape 11"/>
            <p:cNvSpPr>
              <a:spLocks noChangeArrowheads="1"/>
            </p:cNvSpPr>
            <p:nvPr/>
          </p:nvSpPr>
          <p:spPr bwMode="gray">
            <a:xfrm>
              <a:off x="363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headEnd/>
              <a:tailEnd/>
            </a:ln>
            <a:effectLst/>
          </p:spPr>
          <p:txBody>
            <a:bodyPr vert="horz" wrap="none" lIns="91440" tIns="45720" rIns="91440" bIns="45720" numCol="1" anchor="ctr" anchorCtr="0" compatLnSpc="1">
              <a:prstTxWarp prst="textNoShape">
                <a:avLst/>
              </a:prstTxWarp>
            </a:bodyPr>
            <a:lstStyle/>
            <a:p>
              <a:endParaRPr lang="zh-CN" altLang="en-US"/>
            </a:p>
          </p:txBody>
        </p:sp>
      </p:grpSp>
      <p:sp>
        <p:nvSpPr>
          <p:cNvPr id="16" name="AutoShape 12"/>
          <p:cNvSpPr>
            <a:spLocks noChangeArrowheads="1"/>
          </p:cNvSpPr>
          <p:nvPr/>
        </p:nvSpPr>
        <p:spPr bwMode="gray">
          <a:xfrm>
            <a:off x="990600" y="2840435"/>
            <a:ext cx="2849563" cy="2713037"/>
          </a:xfrm>
          <a:prstGeom prst="roundRect">
            <a:avLst>
              <a:gd name="adj" fmla="val 8014"/>
            </a:avLst>
          </a:prstGeom>
          <a:solidFill>
            <a:srgbClr val="F8F8F8"/>
          </a:solidFill>
          <a:ln w="9525">
            <a:solidFill>
              <a:schemeClr val="accent2"/>
            </a:solidFill>
            <a:round/>
            <a:headEnd/>
            <a:tailEnd/>
          </a:ln>
          <a:effectLst/>
        </p:spPr>
        <p:txBody>
          <a:bodyPr vert="horz" wrap="none" lIns="91440" tIns="45720" rIns="91440" bIns="45720" numCol="1" anchor="ctr" anchorCtr="0" compatLnSpc="1">
            <a:prstTxWarp prst="textNoShape">
              <a:avLst/>
            </a:prstTxWarp>
          </a:bodyPr>
          <a:lstStyle/>
          <a:p>
            <a:endParaRPr lang="zh-CN" altLang="en-US"/>
          </a:p>
        </p:txBody>
      </p:sp>
      <p:sp>
        <p:nvSpPr>
          <p:cNvPr id="17" name="Text Box 18"/>
          <p:cNvSpPr txBox="1">
            <a:spLocks noChangeArrowheads="1"/>
          </p:cNvSpPr>
          <p:nvPr/>
        </p:nvSpPr>
        <p:spPr bwMode="white">
          <a:xfrm>
            <a:off x="1259632" y="2276872"/>
            <a:ext cx="2238375" cy="40011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CN" altLang="en-US" sz="2000" b="1" dirty="0" smtClean="0">
                <a:solidFill>
                  <a:srgbClr val="F8F8F8"/>
                </a:solidFill>
                <a:latin typeface="Arial" pitchFamily="34" charset="0"/>
                <a:cs typeface="宋体" pitchFamily="2" charset="-122"/>
              </a:rPr>
              <a:t>文摘数据库</a:t>
            </a:r>
            <a:endParaRPr kumimoji="0" lang="zh-CN" altLang="zh-CN"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8" name="Text Box 18"/>
          <p:cNvSpPr txBox="1">
            <a:spLocks noChangeArrowheads="1"/>
          </p:cNvSpPr>
          <p:nvPr/>
        </p:nvSpPr>
        <p:spPr bwMode="white">
          <a:xfrm>
            <a:off x="5580112" y="2276872"/>
            <a:ext cx="2238375" cy="40011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tx1"/>
                </a:solidFill>
                <a:effectLst/>
                <a:latin typeface="Arial" pitchFamily="34" charset="0"/>
                <a:ea typeface="宋体" pitchFamily="2" charset="-122"/>
                <a:cs typeface="宋体" pitchFamily="2" charset="-122"/>
              </a:rPr>
              <a:t>全文数据库</a:t>
            </a:r>
            <a:endParaRPr kumimoji="0" lang="zh-CN" altLang="zh-CN" sz="20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9" name="AutoShape 15"/>
          <p:cNvSpPr>
            <a:spLocks noChangeArrowheads="1"/>
          </p:cNvSpPr>
          <p:nvPr/>
        </p:nvSpPr>
        <p:spPr bwMode="blackGray">
          <a:xfrm rot="10806395" flipH="1" flipV="1">
            <a:off x="3922713" y="3384947"/>
            <a:ext cx="1293812" cy="755650"/>
          </a:xfrm>
          <a:prstGeom prst="rightArrow">
            <a:avLst>
              <a:gd name="adj1" fmla="val 46509"/>
              <a:gd name="adj2" fmla="val 37620"/>
            </a:avLst>
          </a:prstGeom>
          <a:gradFill rotWithShape="1">
            <a:gsLst>
              <a:gs pos="0">
                <a:schemeClr val="accent2">
                  <a:gamma/>
                  <a:tint val="0"/>
                  <a:invGamma/>
                  <a:alpha val="0"/>
                </a:schemeClr>
              </a:gs>
              <a:gs pos="100000">
                <a:schemeClr val="accent2"/>
              </a:gs>
            </a:gsLst>
            <a:lin ang="0" scaled="1"/>
          </a:gradFill>
          <a:ln w="9525" algn="ctr">
            <a:noFill/>
            <a:miter lim="800000"/>
            <a:headEnd/>
            <a:tailEnd/>
          </a:ln>
          <a:effectLst/>
        </p:spPr>
        <p:txBody>
          <a:bodyPr vert="horz" wrap="none" lIns="91440" tIns="45720" rIns="91440" bIns="45720" numCol="1" anchor="ctr" anchorCtr="0" compatLnSpc="1">
            <a:prstTxWarp prst="textNoShape">
              <a:avLst/>
            </a:prstTxWarp>
          </a:bodyPr>
          <a:lstStyle/>
          <a:p>
            <a:endParaRPr lang="zh-CN" altLang="en-US"/>
          </a:p>
        </p:txBody>
      </p:sp>
      <p:sp>
        <p:nvSpPr>
          <p:cNvPr id="20" name="Rectangle 16"/>
          <p:cNvSpPr>
            <a:spLocks noChangeArrowheads="1"/>
          </p:cNvSpPr>
          <p:nvPr/>
        </p:nvSpPr>
        <p:spPr bwMode="gray">
          <a:xfrm>
            <a:off x="5543550" y="2981722"/>
            <a:ext cx="2246313" cy="336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600" b="1" i="0" u="none" strike="noStrike" cap="none" normalizeH="0" baseline="0" dirty="0" smtClean="0">
                <a:ln>
                  <a:noFill/>
                </a:ln>
                <a:solidFill>
                  <a:schemeClr val="accent1"/>
                </a:solidFill>
                <a:effectLst>
                  <a:outerShdw blurRad="38100" dist="38100" dir="2700000" algn="tl">
                    <a:srgbClr val="C0C0C0"/>
                  </a:outerShdw>
                </a:effectLst>
                <a:latin typeface="Arial" pitchFamily="34" charset="0"/>
                <a:ea typeface="宋体" pitchFamily="2" charset="-122"/>
                <a:cs typeface="宋体" pitchFamily="2" charset="-122"/>
              </a:rPr>
              <a:t> </a:t>
            </a:r>
            <a:r>
              <a:rPr lang="en-US" altLang="zh-CN" sz="1600" b="1" dirty="0" smtClean="0">
                <a:effectLst>
                  <a:outerShdw blurRad="38100" dist="38100" dir="2700000" algn="tl">
                    <a:srgbClr val="C0C0C0"/>
                  </a:outerShdw>
                </a:effectLst>
                <a:latin typeface="Arial" pitchFamily="34" charset="0"/>
                <a:cs typeface="宋体" pitchFamily="2" charset="-122"/>
              </a:rPr>
              <a:t>ACM</a:t>
            </a:r>
            <a:endParaRPr kumimoji="0" lang="zh-CN" altLang="zh-CN" sz="1800" b="0" i="0" u="none" strike="noStrike" cap="none" normalizeH="0" baseline="0" dirty="0" smtClean="0">
              <a:ln>
                <a:noFill/>
              </a:ln>
              <a:effectLst/>
              <a:latin typeface="Arial" pitchFamily="34" charset="0"/>
              <a:ea typeface="宋体" pitchFamily="2" charset="-122"/>
              <a:cs typeface="宋体" pitchFamily="2" charset="-122"/>
            </a:endParaRPr>
          </a:p>
        </p:txBody>
      </p:sp>
      <p:sp>
        <p:nvSpPr>
          <p:cNvPr id="21" name="Rectangle 17"/>
          <p:cNvSpPr>
            <a:spLocks noChangeArrowheads="1"/>
          </p:cNvSpPr>
          <p:nvPr/>
        </p:nvSpPr>
        <p:spPr bwMode="gray">
          <a:xfrm>
            <a:off x="5532438" y="4077072"/>
            <a:ext cx="2246312" cy="336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600" b="1" i="0" u="none" strike="noStrike" cap="none" normalizeH="0" baseline="0" dirty="0" smtClean="0">
                <a:ln>
                  <a:noFill/>
                </a:ln>
                <a:effectLst>
                  <a:outerShdw blurRad="38100" dist="38100" dir="2700000" algn="tl">
                    <a:srgbClr val="C0C0C0"/>
                  </a:outerShdw>
                </a:effectLst>
                <a:latin typeface="Arial" pitchFamily="34" charset="0"/>
                <a:ea typeface="宋体" pitchFamily="2" charset="-122"/>
                <a:cs typeface="宋体" pitchFamily="2" charset="-122"/>
              </a:rPr>
              <a:t> </a:t>
            </a:r>
            <a:r>
              <a:rPr lang="en-US" altLang="zh-CN" sz="1600" b="1" dirty="0" smtClean="0">
                <a:effectLst>
                  <a:outerShdw blurRad="38100" dist="38100" dir="2700000" algn="tl">
                    <a:srgbClr val="C0C0C0"/>
                  </a:outerShdw>
                </a:effectLst>
                <a:latin typeface="Arial" pitchFamily="34" charset="0"/>
                <a:cs typeface="宋体" pitchFamily="2" charset="-122"/>
              </a:rPr>
              <a:t>Springer</a:t>
            </a:r>
            <a:endParaRPr kumimoji="0" lang="zh-CN" altLang="zh-CN" sz="1800" b="0" i="0" u="none" strike="noStrike" cap="none" normalizeH="0" baseline="0" dirty="0" smtClean="0">
              <a:ln>
                <a:noFill/>
              </a:ln>
              <a:effectLst/>
              <a:latin typeface="Arial" pitchFamily="34" charset="0"/>
              <a:ea typeface="宋体" pitchFamily="2" charset="-122"/>
              <a:cs typeface="宋体" pitchFamily="2" charset="-122"/>
            </a:endParaRPr>
          </a:p>
        </p:txBody>
      </p:sp>
      <p:sp>
        <p:nvSpPr>
          <p:cNvPr id="23" name="Text Box 19"/>
          <p:cNvSpPr txBox="1">
            <a:spLocks noChangeArrowheads="1"/>
          </p:cNvSpPr>
          <p:nvPr/>
        </p:nvSpPr>
        <p:spPr bwMode="gray">
          <a:xfrm>
            <a:off x="5436096" y="4829671"/>
            <a:ext cx="2514600" cy="861774"/>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spAutoFit/>
          </a:bodyPr>
          <a:lstStyle/>
          <a:p>
            <a:pPr>
              <a:buClr>
                <a:schemeClr val="bg2"/>
              </a:buClr>
              <a:buSzPts val="1400"/>
              <a:buFont typeface="Wingdings" pitchFamily="2" charset="2"/>
              <a:buChar char="Ø"/>
            </a:pPr>
            <a:r>
              <a:rPr lang="zh-CN" altLang="en-US" sz="1600" b="1" dirty="0" smtClean="0">
                <a:latin typeface="Arial" pitchFamily="34" charset="0"/>
                <a:cs typeface="宋体" pitchFamily="2" charset="-122"/>
              </a:rPr>
              <a:t>直接下载全文</a:t>
            </a:r>
            <a:endParaRPr lang="en-US" altLang="zh-CN" sz="1600" b="1" dirty="0" smtClean="0">
              <a:latin typeface="Arial" pitchFamily="34" charset="0"/>
              <a:cs typeface="宋体" pitchFamily="2" charset="-122"/>
            </a:endParaRPr>
          </a:p>
          <a:p>
            <a:pPr>
              <a:buClr>
                <a:schemeClr val="bg2"/>
              </a:buClr>
              <a:buSzPts val="1400"/>
              <a:buFont typeface="Wingdings" pitchFamily="2" charset="2"/>
              <a:buChar char="Ø"/>
            </a:pPr>
            <a:r>
              <a:rPr lang="zh-CN" altLang="en-US" sz="1600" b="1" dirty="0" smtClean="0">
                <a:latin typeface="Arial" pitchFamily="34" charset="0"/>
                <a:cs typeface="宋体" pitchFamily="2" charset="-122"/>
              </a:rPr>
              <a:t>种类多、不易完全覆盖</a:t>
            </a:r>
            <a:endParaRPr lang="en-US" altLang="zh-CN" sz="1600" b="1" dirty="0" smtClean="0">
              <a:latin typeface="Arial" pitchFamily="34" charset="0"/>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lang="en-US" altLang="zh-CN" dirty="0" smtClean="0">
                <a:latin typeface="Arial" pitchFamily="34" charset="0"/>
                <a:cs typeface="宋体" pitchFamily="2" charset="-122"/>
              </a:rPr>
              <a:t>	</a:t>
            </a:r>
            <a:endParaRPr kumimoji="0" lang="zh-CN" altLang="zh-CN" sz="1800" b="0" i="0" u="none" strike="noStrike" cap="none" normalizeH="0" baseline="0" dirty="0" smtClean="0">
              <a:ln>
                <a:noFill/>
              </a:ln>
              <a:effectLst/>
              <a:latin typeface="Arial" pitchFamily="34" charset="0"/>
              <a:ea typeface="宋体" pitchFamily="2" charset="-122"/>
              <a:cs typeface="宋体" pitchFamily="2" charset="-122"/>
            </a:endParaRPr>
          </a:p>
        </p:txBody>
      </p:sp>
      <p:grpSp>
        <p:nvGrpSpPr>
          <p:cNvPr id="8" name="Group 20"/>
          <p:cNvGrpSpPr>
            <a:grpSpLocks/>
          </p:cNvGrpSpPr>
          <p:nvPr/>
        </p:nvGrpSpPr>
        <p:grpSpPr bwMode="auto">
          <a:xfrm>
            <a:off x="5432425" y="3051572"/>
            <a:ext cx="168275" cy="168275"/>
            <a:chOff x="2928" y="2208"/>
            <a:chExt cx="262" cy="262"/>
          </a:xfrm>
        </p:grpSpPr>
        <p:sp>
          <p:nvSpPr>
            <p:cNvPr id="25" name="Oval 21"/>
            <p:cNvSpPr>
              <a:spLocks noChangeArrowheads="1"/>
            </p:cNvSpPr>
            <p:nvPr/>
          </p:nvSpPr>
          <p:spPr bwMode="gray">
            <a:xfrm>
              <a:off x="2928" y="2208"/>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vert="horz" wrap="none" lIns="91440" tIns="45720" rIns="91440" bIns="45720" numCol="1" anchor="ctr" anchorCtr="0" compatLnSpc="1">
              <a:prstTxWarp prst="textNoShape">
                <a:avLst/>
              </a:prstTxWarp>
            </a:bodyPr>
            <a:lstStyle/>
            <a:p>
              <a:endParaRPr lang="zh-CN" altLang="en-US"/>
            </a:p>
          </p:txBody>
        </p:sp>
        <p:sp>
          <p:nvSpPr>
            <p:cNvPr id="26" name="Oval 22"/>
            <p:cNvSpPr>
              <a:spLocks noChangeArrowheads="1"/>
            </p:cNvSpPr>
            <p:nvPr/>
          </p:nvSpPr>
          <p:spPr bwMode="gray">
            <a:xfrm>
              <a:off x="2949" y="2230"/>
              <a:ext cx="218" cy="218"/>
            </a:xfrm>
            <a:prstGeom prst="ellipse">
              <a:avLst/>
            </a:prstGeom>
            <a:gradFill rotWithShape="1">
              <a:gsLst>
                <a:gs pos="0">
                  <a:schemeClr val="accent1"/>
                </a:gs>
                <a:gs pos="100000">
                  <a:schemeClr val="accent1">
                    <a:gamma/>
                    <a:tint val="63529"/>
                    <a:invGamma/>
                  </a:schemeClr>
                </a:gs>
              </a:gsLst>
              <a:lin ang="2700000" scaled="1"/>
            </a:gradFill>
            <a:ln w="12700">
              <a:noFill/>
              <a:round/>
              <a:headEnd/>
              <a:tailEnd/>
            </a:ln>
            <a:effectLst/>
          </p:spPr>
          <p:txBody>
            <a:bodyPr vert="horz" wrap="none" lIns="91440" tIns="45720" rIns="91440" bIns="45720" numCol="1" anchor="ctr" anchorCtr="0" compatLnSpc="1">
              <a:prstTxWarp prst="textNoShape">
                <a:avLst/>
              </a:prstTxWarp>
            </a:bodyPr>
            <a:lstStyle/>
            <a:p>
              <a:endParaRPr lang="zh-CN" altLang="en-US"/>
            </a:p>
          </p:txBody>
        </p:sp>
      </p:grpSp>
      <p:grpSp>
        <p:nvGrpSpPr>
          <p:cNvPr id="12" name="Group 23"/>
          <p:cNvGrpSpPr>
            <a:grpSpLocks/>
          </p:cNvGrpSpPr>
          <p:nvPr/>
        </p:nvGrpSpPr>
        <p:grpSpPr bwMode="auto">
          <a:xfrm>
            <a:off x="5432425" y="4158035"/>
            <a:ext cx="168275" cy="168275"/>
            <a:chOff x="2928" y="2208"/>
            <a:chExt cx="262" cy="262"/>
          </a:xfrm>
        </p:grpSpPr>
        <p:sp>
          <p:nvSpPr>
            <p:cNvPr id="28" name="Oval 24"/>
            <p:cNvSpPr>
              <a:spLocks noChangeArrowheads="1"/>
            </p:cNvSpPr>
            <p:nvPr/>
          </p:nvSpPr>
          <p:spPr bwMode="gray">
            <a:xfrm>
              <a:off x="2928" y="2208"/>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vert="horz" wrap="none" lIns="91440" tIns="45720" rIns="91440" bIns="45720" numCol="1" anchor="ctr" anchorCtr="0" compatLnSpc="1">
              <a:prstTxWarp prst="textNoShape">
                <a:avLst/>
              </a:prstTxWarp>
            </a:bodyPr>
            <a:lstStyle/>
            <a:p>
              <a:endParaRPr lang="zh-CN" altLang="en-US"/>
            </a:p>
          </p:txBody>
        </p:sp>
        <p:sp>
          <p:nvSpPr>
            <p:cNvPr id="29" name="Oval 25"/>
            <p:cNvSpPr>
              <a:spLocks noChangeArrowheads="1"/>
            </p:cNvSpPr>
            <p:nvPr/>
          </p:nvSpPr>
          <p:spPr bwMode="gray">
            <a:xfrm>
              <a:off x="2949" y="2230"/>
              <a:ext cx="218" cy="218"/>
            </a:xfrm>
            <a:prstGeom prst="ellipse">
              <a:avLst/>
            </a:prstGeom>
            <a:gradFill rotWithShape="1">
              <a:gsLst>
                <a:gs pos="0">
                  <a:schemeClr val="accent1"/>
                </a:gs>
                <a:gs pos="100000">
                  <a:schemeClr val="accent1">
                    <a:gamma/>
                    <a:tint val="63529"/>
                    <a:invGamma/>
                  </a:schemeClr>
                </a:gs>
              </a:gsLst>
              <a:lin ang="2700000" scaled="1"/>
            </a:gradFill>
            <a:ln w="12700">
              <a:noFill/>
              <a:round/>
              <a:headEnd/>
              <a:tailEnd/>
            </a:ln>
            <a:effectLst/>
          </p:spPr>
          <p:txBody>
            <a:bodyPr vert="horz" wrap="none" lIns="91440" tIns="45720" rIns="91440" bIns="45720" numCol="1" anchor="ctr" anchorCtr="0" compatLnSpc="1">
              <a:prstTxWarp prst="textNoShape">
                <a:avLst/>
              </a:prstTxWarp>
            </a:bodyPr>
            <a:lstStyle/>
            <a:p>
              <a:endParaRPr lang="zh-CN" altLang="en-US"/>
            </a:p>
          </p:txBody>
        </p:sp>
      </p:grpSp>
      <p:sp>
        <p:nvSpPr>
          <p:cNvPr id="30" name="Text Box 26"/>
          <p:cNvSpPr txBox="1">
            <a:spLocks noChangeArrowheads="1"/>
          </p:cNvSpPr>
          <p:nvPr/>
        </p:nvSpPr>
        <p:spPr bwMode="gray">
          <a:xfrm>
            <a:off x="1115616" y="4509120"/>
            <a:ext cx="2852936" cy="830997"/>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
                <a:schemeClr val="bg2"/>
              </a:buClr>
              <a:buSzPts val="1400"/>
              <a:buFont typeface="Wingdings" pitchFamily="2" charset="2"/>
              <a:buChar char="Ø"/>
              <a:tabLst/>
            </a:pPr>
            <a:r>
              <a:rPr lang="zh-CN" altLang="en-US" sz="1600" b="1" dirty="0" smtClean="0">
                <a:latin typeface="Arial" pitchFamily="34" charset="0"/>
                <a:cs typeface="宋体" pitchFamily="2" charset="-122"/>
              </a:rPr>
              <a:t>对全文数据进行精选、加工</a:t>
            </a:r>
            <a:endParaRPr lang="en-US" altLang="zh-CN" sz="1600" b="1" dirty="0" smtClean="0">
              <a:latin typeface="Arial" pitchFamily="34" charset="0"/>
              <a:cs typeface="宋体" pitchFamily="2" charset="-122"/>
            </a:endParaRPr>
          </a:p>
          <a:p>
            <a:pPr marL="0" marR="0" lvl="0" indent="0" algn="l" defTabSz="914400" rtl="0" eaLnBrk="1" fontAlgn="base" latinLnBrk="0" hangingPunct="1">
              <a:lnSpc>
                <a:spcPct val="100000"/>
              </a:lnSpc>
              <a:spcBef>
                <a:spcPct val="0"/>
              </a:spcBef>
              <a:spcAft>
                <a:spcPct val="0"/>
              </a:spcAft>
              <a:buClr>
                <a:schemeClr val="bg2"/>
              </a:buClr>
              <a:buSzPts val="1400"/>
              <a:buFont typeface="Wingdings" pitchFamily="2" charset="2"/>
              <a:buChar char="Ø"/>
              <a:tabLst/>
            </a:pPr>
            <a:r>
              <a:rPr lang="zh-CN" altLang="en-US" sz="1600" b="1" dirty="0" smtClean="0">
                <a:latin typeface="Arial" pitchFamily="34" charset="0"/>
                <a:cs typeface="宋体" pitchFamily="2" charset="-122"/>
              </a:rPr>
              <a:t>标引出文献的主题</a:t>
            </a:r>
            <a:endParaRPr lang="en-US" altLang="zh-CN" sz="1600" b="1" dirty="0" smtClean="0">
              <a:latin typeface="Arial" pitchFamily="34" charset="0"/>
              <a:cs typeface="宋体" pitchFamily="2" charset="-122"/>
            </a:endParaRPr>
          </a:p>
          <a:p>
            <a:pPr marL="0" marR="0" lvl="0" indent="0" algn="l" defTabSz="914400" rtl="0" eaLnBrk="1" fontAlgn="base" latinLnBrk="0" hangingPunct="1">
              <a:lnSpc>
                <a:spcPct val="100000"/>
              </a:lnSpc>
              <a:spcBef>
                <a:spcPct val="0"/>
              </a:spcBef>
              <a:spcAft>
                <a:spcPct val="0"/>
              </a:spcAft>
              <a:buClr>
                <a:schemeClr val="bg2"/>
              </a:buClr>
              <a:buSzPts val="1400"/>
              <a:buFont typeface="Wingdings" pitchFamily="2" charset="2"/>
              <a:buChar char="Ø"/>
              <a:tabLst/>
            </a:pPr>
            <a:r>
              <a:rPr lang="zh-CN" altLang="en-US" sz="1600" b="1" dirty="0" smtClean="0">
                <a:latin typeface="Arial" pitchFamily="34" charset="0"/>
                <a:cs typeface="宋体" pitchFamily="2" charset="-122"/>
              </a:rPr>
              <a:t>提供全文数据库的链接</a:t>
            </a:r>
            <a:endParaRPr lang="en-US" altLang="zh-CN" sz="1600" b="1" dirty="0" smtClean="0">
              <a:latin typeface="Arial" pitchFamily="34" charset="0"/>
              <a:cs typeface="宋体" pitchFamily="2" charset="-122"/>
            </a:endParaRPr>
          </a:p>
        </p:txBody>
      </p:sp>
      <p:sp>
        <p:nvSpPr>
          <p:cNvPr id="31" name="AutoShape 27"/>
          <p:cNvSpPr>
            <a:spLocks noChangeArrowheads="1"/>
          </p:cNvSpPr>
          <p:nvPr/>
        </p:nvSpPr>
        <p:spPr bwMode="invGray">
          <a:xfrm>
            <a:off x="1115616" y="3789040"/>
            <a:ext cx="2698750" cy="428625"/>
          </a:xfrm>
          <a:prstGeom prst="roundRect">
            <a:avLst>
              <a:gd name="adj" fmla="val 50000"/>
            </a:avLst>
          </a:prstGeom>
          <a:solidFill>
            <a:schemeClr val="accent2">
              <a:alpha val="70000"/>
            </a:schemeClr>
          </a:solidFill>
          <a:ln w="57150" algn="ctr">
            <a:noFill/>
            <a:round/>
            <a:headEnd/>
            <a:tailEnd/>
          </a:ln>
          <a:effectLst/>
        </p:spPr>
        <p:txBody>
          <a:bodyPr vert="horz" wrap="none" lIns="91440" tIns="45720" rIns="91440" bIns="45720" numCol="1" anchor="ctr" anchorCtr="0" compatLnSpc="1">
            <a:prstTxWarp prst="textNoShape">
              <a:avLst/>
            </a:prstTxWarp>
          </a:bodyPr>
          <a:lstStyle/>
          <a:p>
            <a:endParaRPr lang="zh-CN" altLang="en-US"/>
          </a:p>
        </p:txBody>
      </p:sp>
      <p:sp>
        <p:nvSpPr>
          <p:cNvPr id="34" name="Rectangle 30"/>
          <p:cNvSpPr>
            <a:spLocks noChangeArrowheads="1"/>
          </p:cNvSpPr>
          <p:nvPr/>
        </p:nvSpPr>
        <p:spPr bwMode="gray">
          <a:xfrm>
            <a:off x="1043608" y="3789040"/>
            <a:ext cx="2828018" cy="400110"/>
          </a:xfrm>
          <a:prstGeom prst="rect">
            <a:avLst/>
          </a:prstGeom>
          <a:noFill/>
          <a:ln w="9525" algn="ctr">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
                <a:schemeClr val="tx1"/>
              </a:buClr>
              <a:buSzPts val="1400"/>
              <a:buFont typeface="Wingdings" pitchFamily="2" charset="2"/>
              <a:buChar char="§"/>
              <a:tabLst/>
            </a:pPr>
            <a:r>
              <a:rPr kumimoji="0" lang="zh-CN" altLang="zh-CN" sz="2000" b="1"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r>
              <a:rPr kumimoji="0" lang="en-US" altLang="zh-CN" sz="2000" b="1" i="0" u="none" strike="noStrike" cap="none" normalizeH="0" baseline="0" dirty="0" smtClean="0">
                <a:ln>
                  <a:noFill/>
                </a:ln>
                <a:solidFill>
                  <a:schemeClr val="tx1"/>
                </a:solidFill>
                <a:effectLst/>
                <a:latin typeface="Arial" pitchFamily="34" charset="0"/>
                <a:ea typeface="宋体" pitchFamily="2" charset="-122"/>
                <a:cs typeface="宋体" pitchFamily="2" charset="-122"/>
              </a:rPr>
              <a:t>web of science (SCI)</a:t>
            </a:r>
            <a:endParaRPr kumimoji="0" lang="zh-CN" altLang="zh-CN"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7" name="AutoShape 33"/>
          <p:cNvSpPr>
            <a:spLocks noChangeArrowheads="1"/>
          </p:cNvSpPr>
          <p:nvPr/>
        </p:nvSpPr>
        <p:spPr bwMode="blackGray">
          <a:xfrm rot="10793605" flipV="1">
            <a:off x="3890963" y="3991372"/>
            <a:ext cx="1296987" cy="755650"/>
          </a:xfrm>
          <a:prstGeom prst="rightArrow">
            <a:avLst>
              <a:gd name="adj1" fmla="val 46509"/>
              <a:gd name="adj2" fmla="val 37713"/>
            </a:avLst>
          </a:prstGeom>
          <a:gradFill rotWithShape="1">
            <a:gsLst>
              <a:gs pos="0">
                <a:schemeClr val="accent1">
                  <a:gamma/>
                  <a:tint val="0"/>
                  <a:invGamma/>
                  <a:alpha val="0"/>
                </a:schemeClr>
              </a:gs>
              <a:gs pos="100000">
                <a:schemeClr val="accent1"/>
              </a:gs>
            </a:gsLst>
            <a:lin ang="0" scaled="1"/>
          </a:gradFill>
          <a:ln w="9525" algn="ctr">
            <a:noFill/>
            <a:miter lim="800000"/>
            <a:headEnd/>
            <a:tailEnd/>
          </a:ln>
          <a:effectLst/>
        </p:spPr>
        <p:txBody>
          <a:bodyPr vert="horz" wrap="none" lIns="91440" tIns="45720" rIns="91440" bIns="45720" numCol="1" anchor="ctr" anchorCtr="0" compatLnSpc="1">
            <a:prstTxWarp prst="textNoShape">
              <a:avLst/>
            </a:prstTxWarp>
          </a:bodyPr>
          <a:lstStyle/>
          <a:p>
            <a:endParaRPr lang="zh-CN" altLang="en-US"/>
          </a:p>
        </p:txBody>
      </p:sp>
      <p:sp>
        <p:nvSpPr>
          <p:cNvPr id="38" name="Rectangle 16"/>
          <p:cNvSpPr>
            <a:spLocks noChangeArrowheads="1"/>
          </p:cNvSpPr>
          <p:nvPr/>
        </p:nvSpPr>
        <p:spPr bwMode="gray">
          <a:xfrm>
            <a:off x="5566047" y="3356992"/>
            <a:ext cx="2246313" cy="336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600" b="1" i="0" u="none" strike="noStrike" cap="none" normalizeH="0" baseline="0" dirty="0" smtClean="0">
                <a:ln>
                  <a:noFill/>
                </a:ln>
                <a:effectLst>
                  <a:outerShdw blurRad="38100" dist="38100" dir="2700000" algn="tl">
                    <a:srgbClr val="C0C0C0"/>
                  </a:outerShdw>
                </a:effectLst>
                <a:latin typeface="Arial" pitchFamily="34" charset="0"/>
                <a:ea typeface="宋体" pitchFamily="2" charset="-122"/>
                <a:cs typeface="宋体" pitchFamily="2" charset="-122"/>
              </a:rPr>
              <a:t> </a:t>
            </a:r>
            <a:r>
              <a:rPr kumimoji="0" lang="en-US" altLang="zh-CN" sz="1600" b="1" i="0" u="none" strike="noStrike" cap="none" normalizeH="0" baseline="0" dirty="0" smtClean="0">
                <a:ln>
                  <a:noFill/>
                </a:ln>
                <a:effectLst>
                  <a:outerShdw blurRad="38100" dist="38100" dir="2700000" algn="tl">
                    <a:srgbClr val="C0C0C0"/>
                  </a:outerShdw>
                </a:effectLst>
                <a:latin typeface="Arial" pitchFamily="34" charset="0"/>
                <a:ea typeface="宋体" pitchFamily="2" charset="-122"/>
                <a:cs typeface="宋体" pitchFamily="2" charset="-122"/>
              </a:rPr>
              <a:t>IEEE</a:t>
            </a:r>
            <a:endParaRPr kumimoji="0" lang="zh-CN" altLang="zh-CN" sz="1800" b="0" i="1" u="none" strike="noStrike" cap="none" normalizeH="0" baseline="0" dirty="0" smtClean="0">
              <a:ln>
                <a:noFill/>
              </a:ln>
              <a:effectLst/>
              <a:latin typeface="Arial" pitchFamily="34" charset="0"/>
              <a:ea typeface="宋体" pitchFamily="2" charset="-122"/>
              <a:cs typeface="宋体" pitchFamily="2" charset="-122"/>
            </a:endParaRPr>
          </a:p>
        </p:txBody>
      </p:sp>
      <p:grpSp>
        <p:nvGrpSpPr>
          <p:cNvPr id="22" name="Group 20"/>
          <p:cNvGrpSpPr>
            <a:grpSpLocks/>
          </p:cNvGrpSpPr>
          <p:nvPr/>
        </p:nvGrpSpPr>
        <p:grpSpPr bwMode="auto">
          <a:xfrm>
            <a:off x="5436096" y="3429000"/>
            <a:ext cx="168275" cy="168275"/>
            <a:chOff x="2928" y="2208"/>
            <a:chExt cx="262" cy="262"/>
          </a:xfrm>
        </p:grpSpPr>
        <p:sp>
          <p:nvSpPr>
            <p:cNvPr id="40" name="Oval 21"/>
            <p:cNvSpPr>
              <a:spLocks noChangeArrowheads="1"/>
            </p:cNvSpPr>
            <p:nvPr/>
          </p:nvSpPr>
          <p:spPr bwMode="gray">
            <a:xfrm>
              <a:off x="2928" y="2208"/>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vert="horz" wrap="none" lIns="91440" tIns="45720" rIns="91440" bIns="45720" numCol="1" anchor="ctr" anchorCtr="0" compatLnSpc="1">
              <a:prstTxWarp prst="textNoShape">
                <a:avLst/>
              </a:prstTxWarp>
            </a:bodyPr>
            <a:lstStyle/>
            <a:p>
              <a:endParaRPr lang="zh-CN" altLang="en-US"/>
            </a:p>
          </p:txBody>
        </p:sp>
        <p:sp>
          <p:nvSpPr>
            <p:cNvPr id="41" name="Oval 22"/>
            <p:cNvSpPr>
              <a:spLocks noChangeArrowheads="1"/>
            </p:cNvSpPr>
            <p:nvPr/>
          </p:nvSpPr>
          <p:spPr bwMode="gray">
            <a:xfrm>
              <a:off x="2949" y="2230"/>
              <a:ext cx="218" cy="218"/>
            </a:xfrm>
            <a:prstGeom prst="ellipse">
              <a:avLst/>
            </a:prstGeom>
            <a:gradFill rotWithShape="1">
              <a:gsLst>
                <a:gs pos="0">
                  <a:schemeClr val="accent1"/>
                </a:gs>
                <a:gs pos="100000">
                  <a:schemeClr val="accent1">
                    <a:gamma/>
                    <a:tint val="63529"/>
                    <a:invGamma/>
                  </a:schemeClr>
                </a:gs>
              </a:gsLst>
              <a:lin ang="2700000" scaled="1"/>
            </a:gradFill>
            <a:ln w="12700">
              <a:noFill/>
              <a:round/>
              <a:headEnd/>
              <a:tailEnd/>
            </a:ln>
            <a:effectLst/>
          </p:spPr>
          <p:txBody>
            <a:bodyPr vert="horz" wrap="none" lIns="91440" tIns="45720" rIns="91440" bIns="45720" numCol="1" anchor="ctr" anchorCtr="0" compatLnSpc="1">
              <a:prstTxWarp prst="textNoShape">
                <a:avLst/>
              </a:prstTxWarp>
            </a:bodyPr>
            <a:lstStyle/>
            <a:p>
              <a:endParaRPr lang="zh-CN" altLang="en-US"/>
            </a:p>
          </p:txBody>
        </p:sp>
      </p:grpSp>
      <p:sp>
        <p:nvSpPr>
          <p:cNvPr id="42" name="Rectangle 17"/>
          <p:cNvSpPr>
            <a:spLocks noChangeArrowheads="1"/>
          </p:cNvSpPr>
          <p:nvPr/>
        </p:nvSpPr>
        <p:spPr bwMode="gray">
          <a:xfrm>
            <a:off x="5536109" y="3717032"/>
            <a:ext cx="2246312" cy="336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600" b="1" i="0" u="none" strike="noStrike" cap="none" normalizeH="0" baseline="0" dirty="0" smtClean="0">
                <a:ln>
                  <a:noFill/>
                </a:ln>
                <a:solidFill>
                  <a:schemeClr val="accent1"/>
                </a:solidFill>
                <a:effectLst>
                  <a:outerShdw blurRad="38100" dist="38100" dir="2700000" algn="tl">
                    <a:srgbClr val="C0C0C0"/>
                  </a:outerShdw>
                </a:effectLst>
                <a:latin typeface="Arial" pitchFamily="34" charset="0"/>
                <a:ea typeface="宋体" pitchFamily="2" charset="-122"/>
                <a:cs typeface="宋体" pitchFamily="2" charset="-122"/>
              </a:rPr>
              <a:t> </a:t>
            </a:r>
            <a:r>
              <a:rPr lang="en-US" altLang="zh-CN" sz="1600" b="1" dirty="0" smtClean="0">
                <a:effectLst>
                  <a:outerShdw blurRad="38100" dist="38100" dir="2700000" algn="tl">
                    <a:srgbClr val="C0C0C0"/>
                  </a:outerShdw>
                </a:effectLst>
                <a:latin typeface="Arial" pitchFamily="34" charset="0"/>
                <a:cs typeface="宋体" pitchFamily="2" charset="-122"/>
              </a:rPr>
              <a:t>Elsevier</a:t>
            </a:r>
            <a:endParaRPr kumimoji="0" lang="zh-CN" altLang="zh-CN" sz="1800" b="0" i="0" u="none" strike="noStrike" cap="none" normalizeH="0" baseline="0" dirty="0" smtClean="0">
              <a:ln>
                <a:noFill/>
              </a:ln>
              <a:effectLst/>
              <a:latin typeface="Arial" pitchFamily="34" charset="0"/>
              <a:ea typeface="宋体" pitchFamily="2" charset="-122"/>
              <a:cs typeface="宋体" pitchFamily="2" charset="-122"/>
            </a:endParaRPr>
          </a:p>
        </p:txBody>
      </p:sp>
      <p:grpSp>
        <p:nvGrpSpPr>
          <p:cNvPr id="24" name="Group 23"/>
          <p:cNvGrpSpPr>
            <a:grpSpLocks/>
          </p:cNvGrpSpPr>
          <p:nvPr/>
        </p:nvGrpSpPr>
        <p:grpSpPr bwMode="auto">
          <a:xfrm>
            <a:off x="5436096" y="3797995"/>
            <a:ext cx="168275" cy="168275"/>
            <a:chOff x="2928" y="2208"/>
            <a:chExt cx="262" cy="262"/>
          </a:xfrm>
        </p:grpSpPr>
        <p:sp>
          <p:nvSpPr>
            <p:cNvPr id="44" name="Oval 24"/>
            <p:cNvSpPr>
              <a:spLocks noChangeArrowheads="1"/>
            </p:cNvSpPr>
            <p:nvPr/>
          </p:nvSpPr>
          <p:spPr bwMode="gray">
            <a:xfrm>
              <a:off x="2928" y="2208"/>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vert="horz" wrap="none" lIns="91440" tIns="45720" rIns="91440" bIns="45720" numCol="1" anchor="ctr" anchorCtr="0" compatLnSpc="1">
              <a:prstTxWarp prst="textNoShape">
                <a:avLst/>
              </a:prstTxWarp>
            </a:bodyPr>
            <a:lstStyle/>
            <a:p>
              <a:endParaRPr lang="zh-CN" altLang="en-US"/>
            </a:p>
          </p:txBody>
        </p:sp>
        <p:sp>
          <p:nvSpPr>
            <p:cNvPr id="45" name="Oval 25"/>
            <p:cNvSpPr>
              <a:spLocks noChangeArrowheads="1"/>
            </p:cNvSpPr>
            <p:nvPr/>
          </p:nvSpPr>
          <p:spPr bwMode="gray">
            <a:xfrm>
              <a:off x="2949" y="2230"/>
              <a:ext cx="218" cy="218"/>
            </a:xfrm>
            <a:prstGeom prst="ellipse">
              <a:avLst/>
            </a:prstGeom>
            <a:gradFill rotWithShape="1">
              <a:gsLst>
                <a:gs pos="0">
                  <a:schemeClr val="accent1"/>
                </a:gs>
                <a:gs pos="100000">
                  <a:schemeClr val="accent1">
                    <a:gamma/>
                    <a:tint val="63529"/>
                    <a:invGamma/>
                  </a:schemeClr>
                </a:gs>
              </a:gsLst>
              <a:lin ang="2700000" scaled="1"/>
            </a:gradFill>
            <a:ln w="12700">
              <a:noFill/>
              <a:round/>
              <a:headEnd/>
              <a:tailEnd/>
            </a:ln>
            <a:effectLst/>
          </p:spPr>
          <p:txBody>
            <a:bodyPr vert="horz" wrap="none" lIns="91440" tIns="45720" rIns="91440" bIns="45720" numCol="1" anchor="ctr" anchorCtr="0" compatLnSpc="1">
              <a:prstTxWarp prst="textNoShape">
                <a:avLst/>
              </a:prstTxWarp>
            </a:bodyPr>
            <a:lstStyle/>
            <a:p>
              <a:endParaRPr lang="zh-CN" altLang="en-US"/>
            </a:p>
          </p:txBody>
        </p:sp>
      </p:grpSp>
      <p:grpSp>
        <p:nvGrpSpPr>
          <p:cNvPr id="27" name="Group 23"/>
          <p:cNvGrpSpPr>
            <a:grpSpLocks/>
          </p:cNvGrpSpPr>
          <p:nvPr/>
        </p:nvGrpSpPr>
        <p:grpSpPr bwMode="auto">
          <a:xfrm>
            <a:off x="5436096" y="4484861"/>
            <a:ext cx="168275" cy="168275"/>
            <a:chOff x="2928" y="2208"/>
            <a:chExt cx="262" cy="262"/>
          </a:xfrm>
        </p:grpSpPr>
        <p:sp>
          <p:nvSpPr>
            <p:cNvPr id="48" name="Oval 24"/>
            <p:cNvSpPr>
              <a:spLocks noChangeArrowheads="1"/>
            </p:cNvSpPr>
            <p:nvPr/>
          </p:nvSpPr>
          <p:spPr bwMode="gray">
            <a:xfrm>
              <a:off x="2928" y="2208"/>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vert="horz" wrap="none" lIns="91440" tIns="45720" rIns="91440" bIns="45720" numCol="1" anchor="ctr" anchorCtr="0" compatLnSpc="1">
              <a:prstTxWarp prst="textNoShape">
                <a:avLst/>
              </a:prstTxWarp>
            </a:bodyPr>
            <a:lstStyle/>
            <a:p>
              <a:endParaRPr lang="zh-CN" altLang="en-US"/>
            </a:p>
          </p:txBody>
        </p:sp>
        <p:sp>
          <p:nvSpPr>
            <p:cNvPr id="49" name="Oval 25"/>
            <p:cNvSpPr>
              <a:spLocks noChangeArrowheads="1"/>
            </p:cNvSpPr>
            <p:nvPr/>
          </p:nvSpPr>
          <p:spPr bwMode="gray">
            <a:xfrm>
              <a:off x="2949" y="2230"/>
              <a:ext cx="218" cy="218"/>
            </a:xfrm>
            <a:prstGeom prst="ellipse">
              <a:avLst/>
            </a:prstGeom>
            <a:gradFill rotWithShape="1">
              <a:gsLst>
                <a:gs pos="0">
                  <a:schemeClr val="accent1"/>
                </a:gs>
                <a:gs pos="100000">
                  <a:schemeClr val="accent1">
                    <a:gamma/>
                    <a:tint val="63529"/>
                    <a:invGamma/>
                  </a:schemeClr>
                </a:gs>
              </a:gsLst>
              <a:lin ang="2700000" scaled="1"/>
            </a:gradFill>
            <a:ln w="12700">
              <a:noFill/>
              <a:round/>
              <a:headEnd/>
              <a:tailEnd/>
            </a:ln>
            <a:effectLst/>
          </p:spPr>
          <p:txBody>
            <a:bodyPr vert="horz" wrap="none" lIns="91440" tIns="45720" rIns="91440" bIns="45720" numCol="1" anchor="ctr" anchorCtr="0" compatLnSpc="1">
              <a:prstTxWarp prst="textNoShape">
                <a:avLst/>
              </a:prstTxWarp>
            </a:bodyPr>
            <a:lstStyle/>
            <a:p>
              <a:endParaRPr lang="zh-CN" altLang="en-US"/>
            </a:p>
          </p:txBody>
        </p:sp>
      </p:grpSp>
      <p:sp>
        <p:nvSpPr>
          <p:cNvPr id="51" name="Rectangle 17"/>
          <p:cNvSpPr>
            <a:spLocks noChangeArrowheads="1"/>
          </p:cNvSpPr>
          <p:nvPr/>
        </p:nvSpPr>
        <p:spPr bwMode="gray">
          <a:xfrm>
            <a:off x="5508104" y="4388594"/>
            <a:ext cx="2246312" cy="336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600" b="1" i="0" u="none" strike="noStrike" cap="none" normalizeH="0" baseline="0" dirty="0" smtClean="0">
                <a:ln>
                  <a:noFill/>
                </a:ln>
                <a:effectLst>
                  <a:outerShdw blurRad="38100" dist="38100" dir="2700000" algn="tl">
                    <a:srgbClr val="C0C0C0"/>
                  </a:outerShdw>
                </a:effectLst>
                <a:latin typeface="Arial" pitchFamily="34" charset="0"/>
                <a:ea typeface="宋体" pitchFamily="2" charset="-122"/>
                <a:cs typeface="宋体" pitchFamily="2" charset="-122"/>
              </a:rPr>
              <a:t> </a:t>
            </a:r>
            <a:r>
              <a:rPr kumimoji="0" lang="en-US" altLang="zh-CN" sz="1600" b="1" i="0" u="none" strike="noStrike" cap="none" normalizeH="0" baseline="0" dirty="0" smtClean="0">
                <a:ln>
                  <a:noFill/>
                </a:ln>
                <a:effectLst>
                  <a:outerShdw blurRad="38100" dist="38100" dir="2700000" algn="tl">
                    <a:srgbClr val="C0C0C0"/>
                  </a:outerShdw>
                </a:effectLst>
                <a:latin typeface="Arial" pitchFamily="34" charset="0"/>
                <a:ea typeface="宋体" pitchFamily="2" charset="-122"/>
                <a:cs typeface="宋体" pitchFamily="2" charset="-122"/>
              </a:rPr>
              <a:t> </a:t>
            </a:r>
            <a:r>
              <a:rPr lang="en-US" altLang="zh-CN" sz="1600" b="1" dirty="0" smtClean="0">
                <a:effectLst>
                  <a:outerShdw blurRad="38100" dist="38100" dir="2700000" algn="tl">
                    <a:srgbClr val="C0C0C0"/>
                  </a:outerShdw>
                </a:effectLst>
                <a:latin typeface="Arial" pitchFamily="34" charset="0"/>
                <a:cs typeface="宋体" pitchFamily="2" charset="-122"/>
              </a:rPr>
              <a:t>……</a:t>
            </a:r>
            <a:endParaRPr kumimoji="0" lang="zh-CN" altLang="zh-CN" sz="1800" b="0" i="0" u="none" strike="noStrike" cap="none" normalizeH="0" baseline="0" dirty="0" smtClean="0">
              <a:ln>
                <a:noFill/>
              </a:ln>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xmlns="" val="1915130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459" r="2986" b="12686"/>
          <a:stretch/>
        </p:blipFill>
        <p:spPr bwMode="auto">
          <a:xfrm>
            <a:off x="323528" y="1124744"/>
            <a:ext cx="8547807" cy="45882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标题 1"/>
          <p:cNvSpPr>
            <a:spLocks noGrp="1"/>
          </p:cNvSpPr>
          <p:nvPr>
            <p:ph type="title"/>
          </p:nvPr>
        </p:nvSpPr>
        <p:spPr/>
        <p:txBody>
          <a:bodyPr/>
          <a:lstStyle/>
          <a:p>
            <a:r>
              <a:rPr lang="en-US" altLang="zh-CN" dirty="0" smtClean="0"/>
              <a:t>Web of Science</a:t>
            </a:r>
            <a:r>
              <a:rPr lang="zh-CN" altLang="en-US" dirty="0" smtClean="0"/>
              <a:t>核心合集</a:t>
            </a:r>
            <a:endParaRPr lang="zh-CN" altLang="en-US" dirty="0"/>
          </a:p>
        </p:txBody>
      </p:sp>
      <p:sp>
        <p:nvSpPr>
          <p:cNvPr id="7" name="椭圆 6"/>
          <p:cNvSpPr/>
          <p:nvPr/>
        </p:nvSpPr>
        <p:spPr bwMode="auto">
          <a:xfrm>
            <a:off x="1120969" y="1916832"/>
            <a:ext cx="2016224" cy="792088"/>
          </a:xfrm>
          <a:prstGeom prst="ellipse">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pic>
        <p:nvPicPr>
          <p:cNvPr id="6" name="图片 5" descr="1.png"/>
          <p:cNvPicPr>
            <a:picLocks noChangeAspect="1"/>
          </p:cNvPicPr>
          <p:nvPr/>
        </p:nvPicPr>
        <p:blipFill rotWithShape="1">
          <a:blip r:embed="rId3" cstate="print"/>
          <a:srcRect l="6140" t="36350" r="47804" b="42650"/>
          <a:stretch/>
        </p:blipFill>
        <p:spPr>
          <a:xfrm>
            <a:off x="337154" y="4149080"/>
            <a:ext cx="5098942" cy="2420888"/>
          </a:xfrm>
          <a:prstGeom prst="rect">
            <a:avLst/>
          </a:prstGeom>
          <a:ln w="25400">
            <a:solidFill>
              <a:schemeClr val="tx1"/>
            </a:solidFill>
          </a:ln>
        </p:spPr>
      </p:pic>
    </p:spTree>
    <p:extLst>
      <p:ext uri="{BB962C8B-B14F-4D97-AF65-F5344CB8AC3E}">
        <p14:creationId xmlns:p14="http://schemas.microsoft.com/office/powerpoint/2010/main" xmlns="" val="20935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Web of Science</a:t>
            </a:r>
            <a:r>
              <a:rPr lang="zh-CN" altLang="en-US" dirty="0" smtClean="0"/>
              <a:t>核心合集索引</a:t>
            </a:r>
            <a:endParaRPr lang="zh-CN" altLang="en-US" dirty="0"/>
          </a:p>
        </p:txBody>
      </p:sp>
      <p:sp>
        <p:nvSpPr>
          <p:cNvPr id="4" name="内容占位符 2"/>
          <p:cNvSpPr txBox="1">
            <a:spLocks/>
          </p:cNvSpPr>
          <p:nvPr/>
        </p:nvSpPr>
        <p:spPr bwMode="auto">
          <a:xfrm>
            <a:off x="539552" y="1484784"/>
            <a:ext cx="8173342"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30000"/>
              </a:lnSpc>
              <a:spcBef>
                <a:spcPct val="20000"/>
              </a:spcBef>
              <a:spcAft>
                <a:spcPct val="0"/>
              </a:spcAft>
              <a:buClrTx/>
              <a:buSzPct val="60000"/>
              <a:buFont typeface="Wingdings" pitchFamily="2" charset="2"/>
              <a:buNone/>
              <a:tabLst/>
              <a:defRPr/>
            </a:pPr>
            <a:r>
              <a:rPr kumimoji="0" lang="en-US" altLang="zh-CN" sz="2000" b="1" i="0" u="none" strike="noStrike" kern="0" cap="none" spc="0" normalizeH="0" baseline="0" noProof="0" dirty="0" smtClean="0">
                <a:ln>
                  <a:noFill/>
                </a:ln>
                <a:solidFill>
                  <a:schemeClr val="tx1"/>
                </a:solidFill>
                <a:effectLst/>
                <a:uLnTx/>
                <a:uFillTx/>
                <a:latin typeface="+mn-lt"/>
                <a:ea typeface="+mn-ea"/>
                <a:cs typeface="+mn-cs"/>
              </a:rPr>
              <a:t>Web of Science </a:t>
            </a:r>
            <a:r>
              <a:rPr kumimoji="0" lang="zh-CN" altLang="en-US" sz="2000" b="1" i="0" u="none" strike="noStrike" kern="0" cap="none" spc="0" normalizeH="0" baseline="0" noProof="0" dirty="0" smtClean="0">
                <a:ln>
                  <a:noFill/>
                </a:ln>
                <a:solidFill>
                  <a:schemeClr val="tx1"/>
                </a:solidFill>
                <a:effectLst/>
                <a:uLnTx/>
                <a:uFillTx/>
                <a:latin typeface="+mn-lt"/>
                <a:ea typeface="+mn-ea"/>
                <a:cs typeface="+mn-cs"/>
              </a:rPr>
              <a:t>核心合集</a:t>
            </a:r>
            <a:r>
              <a:rPr kumimoji="0" lang="en-US" altLang="zh-CN" sz="2000" b="1"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2000" b="1" i="0" u="none" strike="noStrike" kern="0" cap="none" spc="0" normalizeH="0" baseline="0" noProof="0" dirty="0" smtClean="0">
                <a:ln>
                  <a:noFill/>
                </a:ln>
                <a:solidFill>
                  <a:schemeClr val="tx1"/>
                </a:solidFill>
                <a:effectLst/>
                <a:uLnTx/>
                <a:uFillTx/>
                <a:latin typeface="华文楷体" pitchFamily="2" charset="-122"/>
                <a:ea typeface="华文楷体" pitchFamily="2" charset="-122"/>
                <a:cs typeface="+mn-cs"/>
              </a:rPr>
              <a:t>引文索引</a:t>
            </a:r>
            <a:endParaRPr kumimoji="0" lang="en-US" altLang="zh-CN" sz="2000" b="1" i="0" u="none" strike="noStrike" kern="0" cap="none" spc="0" normalizeH="0" baseline="0" noProof="0" dirty="0" smtClean="0">
              <a:ln>
                <a:noFill/>
              </a:ln>
              <a:solidFill>
                <a:schemeClr val="tx1"/>
              </a:solidFill>
              <a:effectLst/>
              <a:uLnTx/>
              <a:uFillTx/>
              <a:latin typeface="华文楷体" pitchFamily="2" charset="-122"/>
              <a:ea typeface="华文楷体" pitchFamily="2" charset="-122"/>
              <a:cs typeface="+mn-cs"/>
            </a:endParaRPr>
          </a:p>
          <a:p>
            <a:pPr marL="742950" marR="0" lvl="1" indent="-285750" algn="l" defTabSz="914400" rtl="0" eaLnBrk="1" fontAlgn="base" latinLnBrk="0" hangingPunct="1">
              <a:lnSpc>
                <a:spcPct val="130000"/>
              </a:lnSpc>
              <a:spcBef>
                <a:spcPct val="20000"/>
              </a:spcBef>
              <a:spcAft>
                <a:spcPct val="0"/>
              </a:spcAft>
              <a:buClrTx/>
              <a:buSzTx/>
              <a:buFontTx/>
              <a:buChar char="–"/>
              <a:tabLst/>
              <a:defRPr/>
            </a:pPr>
            <a:r>
              <a:rPr kumimoji="0" lang="en-US" altLang="zh-CN" sz="2000" b="0" i="0" u="none" strike="noStrike" kern="0" cap="none" spc="0" normalizeH="0" baseline="0" noProof="0" dirty="0" smtClean="0">
                <a:ln>
                  <a:noFill/>
                </a:ln>
                <a:solidFill>
                  <a:schemeClr val="tx1"/>
                </a:solidFill>
                <a:effectLst/>
                <a:uLnTx/>
                <a:uFillTx/>
                <a:latin typeface="+mn-lt"/>
                <a:ea typeface="+mn-ea"/>
              </a:rPr>
              <a:t>Science Citation Index Expanded (1900-</a:t>
            </a:r>
            <a:r>
              <a:rPr kumimoji="0" lang="zh-CN" altLang="en-US" sz="2000" b="0" i="0" u="none" strike="noStrike" kern="0" cap="none" spc="0" normalizeH="0" baseline="0" noProof="0" dirty="0" smtClean="0">
                <a:ln>
                  <a:noFill/>
                </a:ln>
                <a:solidFill>
                  <a:schemeClr val="tx1"/>
                </a:solidFill>
                <a:effectLst/>
                <a:uLnTx/>
                <a:uFillTx/>
                <a:latin typeface="+mn-lt"/>
                <a:ea typeface="+mn-ea"/>
              </a:rPr>
              <a:t>至今</a:t>
            </a:r>
            <a:r>
              <a:rPr kumimoji="0" lang="en-US" altLang="zh-CN" sz="2000" b="0" i="0" u="none" strike="noStrike" kern="0" cap="none" spc="0" normalizeH="0" baseline="0" noProof="0" dirty="0" smtClean="0">
                <a:ln>
                  <a:noFill/>
                </a:ln>
                <a:solidFill>
                  <a:schemeClr val="tx1"/>
                </a:solidFill>
                <a:effectLst/>
                <a:uLnTx/>
                <a:uFillTx/>
                <a:latin typeface="+mn-lt"/>
                <a:ea typeface="+mn-ea"/>
              </a:rPr>
              <a:t>)</a:t>
            </a:r>
          </a:p>
          <a:p>
            <a:pPr marL="742950" marR="0" lvl="1" indent="-285750" algn="l" defTabSz="914400" rtl="0" eaLnBrk="1" fontAlgn="base" latinLnBrk="0" hangingPunct="1">
              <a:lnSpc>
                <a:spcPct val="130000"/>
              </a:lnSpc>
              <a:spcBef>
                <a:spcPct val="20000"/>
              </a:spcBef>
              <a:spcAft>
                <a:spcPct val="0"/>
              </a:spcAft>
              <a:buClrTx/>
              <a:buSzTx/>
              <a:buFontTx/>
              <a:buChar char="–"/>
              <a:tabLst/>
              <a:defRPr/>
            </a:pPr>
            <a:r>
              <a:rPr kumimoji="0" lang="en-US" altLang="zh-CN" sz="2000" b="0" i="0" u="none" strike="noStrike" kern="0" cap="none" spc="0" normalizeH="0" baseline="0" noProof="0" dirty="0" smtClean="0">
                <a:ln>
                  <a:noFill/>
                </a:ln>
                <a:solidFill>
                  <a:schemeClr val="tx1"/>
                </a:solidFill>
                <a:effectLst/>
                <a:uLnTx/>
                <a:uFillTx/>
                <a:latin typeface="+mn-lt"/>
                <a:ea typeface="+mn-ea"/>
              </a:rPr>
              <a:t>Social Sciences Citation Index (1900-</a:t>
            </a:r>
            <a:r>
              <a:rPr kumimoji="0" lang="zh-CN" altLang="en-US" sz="2000" b="0" i="0" u="none" strike="noStrike" kern="0" cap="none" spc="0" normalizeH="0" baseline="0" noProof="0" dirty="0" smtClean="0">
                <a:ln>
                  <a:noFill/>
                </a:ln>
                <a:solidFill>
                  <a:schemeClr val="tx1"/>
                </a:solidFill>
                <a:effectLst/>
                <a:uLnTx/>
                <a:uFillTx/>
                <a:latin typeface="+mn-lt"/>
                <a:ea typeface="+mn-ea"/>
              </a:rPr>
              <a:t>至今</a:t>
            </a:r>
            <a:r>
              <a:rPr kumimoji="0" lang="en-US" altLang="zh-CN" sz="2000" b="0" i="0" u="none" strike="noStrike" kern="0" cap="none" spc="0" normalizeH="0" baseline="0" noProof="0" dirty="0" smtClean="0">
                <a:ln>
                  <a:noFill/>
                </a:ln>
                <a:solidFill>
                  <a:schemeClr val="tx1"/>
                </a:solidFill>
                <a:effectLst/>
                <a:uLnTx/>
                <a:uFillTx/>
                <a:latin typeface="+mn-lt"/>
                <a:ea typeface="+mn-ea"/>
              </a:rPr>
              <a:t>)</a:t>
            </a:r>
          </a:p>
          <a:p>
            <a:pPr marL="742950" marR="0" lvl="1" indent="-285750" algn="l" defTabSz="914400" rtl="0" eaLnBrk="1" fontAlgn="base" latinLnBrk="0" hangingPunct="1">
              <a:lnSpc>
                <a:spcPct val="130000"/>
              </a:lnSpc>
              <a:spcBef>
                <a:spcPct val="20000"/>
              </a:spcBef>
              <a:spcAft>
                <a:spcPct val="0"/>
              </a:spcAft>
              <a:buClrTx/>
              <a:buSzTx/>
              <a:buFontTx/>
              <a:buChar char="–"/>
              <a:tabLst/>
              <a:defRPr/>
            </a:pPr>
            <a:r>
              <a:rPr kumimoji="0" lang="en-US" altLang="zh-CN" sz="2000" b="0" i="0" u="none" strike="noStrike" kern="0" cap="none" spc="0" normalizeH="0" baseline="0" noProof="0" dirty="0" smtClean="0">
                <a:ln>
                  <a:noFill/>
                </a:ln>
                <a:solidFill>
                  <a:schemeClr val="tx1"/>
                </a:solidFill>
                <a:effectLst/>
                <a:uLnTx/>
                <a:uFillTx/>
                <a:latin typeface="+mn-lt"/>
                <a:ea typeface="+mn-ea"/>
              </a:rPr>
              <a:t>Conference Proceedings Citation Index - Science (1990-</a:t>
            </a:r>
            <a:r>
              <a:rPr kumimoji="0" lang="zh-CN" altLang="en-US" sz="2000" b="0" i="0" u="none" strike="noStrike" kern="0" cap="none" spc="0" normalizeH="0" baseline="0" noProof="0" dirty="0" smtClean="0">
                <a:ln>
                  <a:noFill/>
                </a:ln>
                <a:solidFill>
                  <a:schemeClr val="tx1"/>
                </a:solidFill>
                <a:effectLst/>
                <a:uLnTx/>
                <a:uFillTx/>
                <a:latin typeface="+mn-lt"/>
                <a:ea typeface="+mn-ea"/>
              </a:rPr>
              <a:t>至今</a:t>
            </a:r>
            <a:r>
              <a:rPr kumimoji="0" lang="en-US" altLang="zh-CN" sz="2000" b="0" i="0" u="none" strike="noStrike" kern="0" cap="none" spc="0" normalizeH="0" baseline="0" noProof="0" dirty="0" smtClean="0">
                <a:ln>
                  <a:noFill/>
                </a:ln>
                <a:solidFill>
                  <a:schemeClr val="tx1"/>
                </a:solidFill>
                <a:effectLst/>
                <a:uLnTx/>
                <a:uFillTx/>
                <a:latin typeface="+mn-lt"/>
                <a:ea typeface="+mn-ea"/>
              </a:rPr>
              <a:t>)</a:t>
            </a:r>
          </a:p>
          <a:p>
            <a:pPr marL="742950" marR="0" lvl="1" indent="-285750" algn="l" defTabSz="914400" rtl="0" eaLnBrk="1" fontAlgn="base" latinLnBrk="0" hangingPunct="1">
              <a:lnSpc>
                <a:spcPct val="130000"/>
              </a:lnSpc>
              <a:spcBef>
                <a:spcPct val="20000"/>
              </a:spcBef>
              <a:spcAft>
                <a:spcPct val="0"/>
              </a:spcAft>
              <a:buClrTx/>
              <a:buSzTx/>
              <a:buFontTx/>
              <a:buChar char="–"/>
              <a:tabLst/>
              <a:defRPr/>
            </a:pPr>
            <a:r>
              <a:rPr lang="en-US" altLang="zh-CN" sz="2000" dirty="0" smtClean="0"/>
              <a:t>Book Citation Index– Science (BKCI-S) --2005</a:t>
            </a:r>
            <a:r>
              <a:rPr lang="zh-CN" altLang="en-US" sz="2000" dirty="0" smtClean="0"/>
              <a:t>年至今</a:t>
            </a:r>
            <a:endParaRPr lang="en-US" altLang="zh-CN" sz="2000" dirty="0" smtClean="0"/>
          </a:p>
          <a:p>
            <a:pPr marL="742950" marR="0" lvl="1" indent="-285750" algn="l" defTabSz="914400" rtl="0" eaLnBrk="1" fontAlgn="base" latinLnBrk="0" hangingPunct="1">
              <a:lnSpc>
                <a:spcPct val="130000"/>
              </a:lnSpc>
              <a:spcBef>
                <a:spcPct val="20000"/>
              </a:spcBef>
              <a:spcAft>
                <a:spcPct val="0"/>
              </a:spcAft>
              <a:buClrTx/>
              <a:buSzTx/>
              <a:buFontTx/>
              <a:buChar char="–"/>
              <a:tabLst/>
              <a:defRPr/>
            </a:pPr>
            <a:r>
              <a:rPr lang="en-US" altLang="zh-CN" sz="2000" dirty="0" smtClean="0"/>
              <a:t>Book Citation Index– Social Sciences &amp; Humanities (BKCI-SSH) --2005</a:t>
            </a:r>
            <a:r>
              <a:rPr lang="zh-CN" altLang="en-US" sz="2000" dirty="0" smtClean="0"/>
              <a:t>年至今</a:t>
            </a:r>
          </a:p>
          <a:p>
            <a:pPr marL="742950" marR="0" lvl="1" indent="-285750" algn="l" defTabSz="914400" rtl="0" eaLnBrk="1" fontAlgn="base" latinLnBrk="0" hangingPunct="1">
              <a:lnSpc>
                <a:spcPct val="130000"/>
              </a:lnSpc>
              <a:spcBef>
                <a:spcPct val="20000"/>
              </a:spcBef>
              <a:spcAft>
                <a:spcPct val="0"/>
              </a:spcAft>
              <a:buClrTx/>
              <a:buSzTx/>
              <a:buFontTx/>
              <a:buChar char="–"/>
              <a:tabLst/>
              <a:defRPr/>
            </a:pPr>
            <a:endParaRPr kumimoji="0" lang="en-US" altLang="zh-CN" sz="2000" b="0" i="0" u="none" strike="noStrike" kern="0" cap="none" spc="0" normalizeH="0" baseline="0" noProof="0" dirty="0" smtClean="0">
              <a:ln>
                <a:noFill/>
              </a:ln>
              <a:solidFill>
                <a:schemeClr val="tx1"/>
              </a:solidFill>
              <a:effectLst/>
              <a:uLnTx/>
              <a:uFillTx/>
              <a:latin typeface="+mn-lt"/>
              <a:ea typeface="+mn-ea"/>
            </a:endParaRPr>
          </a:p>
          <a:p>
            <a:pPr marL="342900" marR="0" lvl="0" indent="-342900" algn="l" defTabSz="914400" rtl="0" eaLnBrk="1" fontAlgn="base" latinLnBrk="0" hangingPunct="1">
              <a:lnSpc>
                <a:spcPct val="130000"/>
              </a:lnSpc>
              <a:spcBef>
                <a:spcPct val="20000"/>
              </a:spcBef>
              <a:spcAft>
                <a:spcPct val="0"/>
              </a:spcAft>
              <a:buClrTx/>
              <a:buSzPct val="60000"/>
              <a:buFont typeface="Wingdings" pitchFamily="2" charset="2"/>
              <a:buChar char="Ø"/>
              <a:tabLst/>
              <a:defRPr/>
            </a:pPr>
            <a:endParaRPr kumimoji="0" lang="zh-CN" altLang="en-US" sz="2000" b="1" i="0" u="none" strike="noStrike" kern="0" cap="none" spc="0" normalizeH="0" baseline="0" noProof="0" dirty="0">
              <a:ln>
                <a:noFill/>
              </a:ln>
              <a:solidFill>
                <a:schemeClr val="tx1"/>
              </a:solidFill>
              <a:effectLst/>
              <a:uLnTx/>
              <a:uFillTx/>
              <a:latin typeface="+mn-lt"/>
              <a:ea typeface="+mn-ea"/>
              <a:cs typeface="+mn-cs"/>
            </a:endParaRPr>
          </a:p>
        </p:txBody>
      </p:sp>
      <p:sp>
        <p:nvSpPr>
          <p:cNvPr id="5" name="TextBox 4"/>
          <p:cNvSpPr txBox="1"/>
          <p:nvPr/>
        </p:nvSpPr>
        <p:spPr>
          <a:xfrm>
            <a:off x="7668344" y="1868631"/>
            <a:ext cx="1224136" cy="1200329"/>
          </a:xfrm>
          <a:prstGeom prst="rect">
            <a:avLst/>
          </a:prstGeom>
          <a:noFill/>
        </p:spPr>
        <p:txBody>
          <a:bodyPr wrap="square" rtlCol="0">
            <a:spAutoFit/>
          </a:bodyPr>
          <a:lstStyle/>
          <a:p>
            <a:r>
              <a:rPr lang="en-US" altLang="zh-CN" sz="2400" b="1" dirty="0" smtClean="0">
                <a:solidFill>
                  <a:srgbClr val="FF0000"/>
                </a:solidFill>
              </a:rPr>
              <a:t>SCI</a:t>
            </a:r>
          </a:p>
          <a:p>
            <a:r>
              <a:rPr lang="en-US" altLang="zh-CN" sz="2400" b="1" dirty="0" smtClean="0">
                <a:solidFill>
                  <a:srgbClr val="FF0000"/>
                </a:solidFill>
              </a:rPr>
              <a:t>SSCI</a:t>
            </a:r>
          </a:p>
          <a:p>
            <a:r>
              <a:rPr lang="en-US" altLang="zh-CN" sz="2400" b="1" dirty="0" smtClean="0">
                <a:solidFill>
                  <a:srgbClr val="FF0000"/>
                </a:solidFill>
              </a:rPr>
              <a:t>CPCI</a:t>
            </a:r>
          </a:p>
        </p:txBody>
      </p:sp>
      <p:sp>
        <p:nvSpPr>
          <p:cNvPr id="7" name="右大括号 6"/>
          <p:cNvSpPr/>
          <p:nvPr/>
        </p:nvSpPr>
        <p:spPr bwMode="auto">
          <a:xfrm>
            <a:off x="6804248" y="2060848"/>
            <a:ext cx="432048" cy="936104"/>
          </a:xfrm>
          <a:prstGeom prst="rightBrace">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xmlns="" val="273379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55576" y="1556792"/>
            <a:ext cx="7776864" cy="1200329"/>
          </a:xfrm>
          <a:prstGeom prst="rect">
            <a:avLst/>
          </a:prstGeom>
        </p:spPr>
        <p:txBody>
          <a:bodyPr wrap="square">
            <a:spAutoFit/>
          </a:bodyPr>
          <a:lstStyle/>
          <a:p>
            <a:r>
              <a:rPr lang="en-US" altLang="zh-CN" sz="2400" b="1" dirty="0" smtClean="0">
                <a:latin typeface="华文楷体" pitchFamily="2" charset="-122"/>
                <a:ea typeface="华文楷体" pitchFamily="2" charset="-122"/>
              </a:rPr>
              <a:t>Index </a:t>
            </a:r>
            <a:r>
              <a:rPr lang="en-US" altLang="zh-CN" sz="2400" b="1" dirty="0" err="1" smtClean="0">
                <a:latin typeface="华文楷体" pitchFamily="2" charset="-122"/>
                <a:ea typeface="华文楷体" pitchFamily="2" charset="-122"/>
              </a:rPr>
              <a:t>Chemicus</a:t>
            </a:r>
            <a:r>
              <a:rPr lang="zh-CN" altLang="en-US" sz="2400" b="1" dirty="0" smtClean="0">
                <a:latin typeface="华文楷体" pitchFamily="2" charset="-122"/>
                <a:ea typeface="华文楷体" pitchFamily="2" charset="-122"/>
              </a:rPr>
              <a:t>（针对新化合物）和</a:t>
            </a:r>
            <a:r>
              <a:rPr lang="en-US" altLang="zh-CN" sz="2400" b="1" dirty="0" smtClean="0">
                <a:latin typeface="华文楷体" pitchFamily="2" charset="-122"/>
                <a:ea typeface="华文楷体" pitchFamily="2" charset="-122"/>
              </a:rPr>
              <a:t>Current Chemical Reactions</a:t>
            </a:r>
            <a:r>
              <a:rPr lang="zh-CN" altLang="en-US" sz="2400" b="1" dirty="0" smtClean="0">
                <a:latin typeface="华文楷体" pitchFamily="2" charset="-122"/>
                <a:ea typeface="华文楷体" pitchFamily="2" charset="-122"/>
              </a:rPr>
              <a:t>（针对新的化学反应），他们能够将化学结构检索与普通检索结合起来。</a:t>
            </a:r>
          </a:p>
        </p:txBody>
      </p:sp>
      <p:sp>
        <p:nvSpPr>
          <p:cNvPr id="6" name="内容占位符 2"/>
          <p:cNvSpPr>
            <a:spLocks noGrp="1"/>
          </p:cNvSpPr>
          <p:nvPr>
            <p:ph idx="1"/>
          </p:nvPr>
        </p:nvSpPr>
        <p:spPr>
          <a:xfrm>
            <a:off x="611560" y="3212976"/>
            <a:ext cx="8173342" cy="1944216"/>
          </a:xfrm>
        </p:spPr>
        <p:txBody>
          <a:bodyPr/>
          <a:lstStyle/>
          <a:p>
            <a:pPr>
              <a:buFont typeface="Wingdings" pitchFamily="2" charset="2"/>
              <a:buChar char="Ø"/>
              <a:defRPr/>
            </a:pPr>
            <a:r>
              <a:rPr lang="en-US" altLang="zh-CN" sz="2000" dirty="0" smtClean="0"/>
              <a:t>Web of Science </a:t>
            </a:r>
            <a:r>
              <a:rPr lang="zh-CN" altLang="en-US" sz="2000" dirty="0" smtClean="0"/>
              <a:t>核心合集</a:t>
            </a:r>
            <a:r>
              <a:rPr lang="en-US" altLang="zh-CN" sz="2000" dirty="0" smtClean="0"/>
              <a:t>: </a:t>
            </a:r>
            <a:r>
              <a:rPr lang="zh-CN" altLang="en-US" sz="2000" dirty="0" smtClean="0"/>
              <a:t>化学索引</a:t>
            </a:r>
            <a:endParaRPr lang="en-US" altLang="zh-CN" sz="2000" dirty="0" smtClean="0">
              <a:latin typeface="华文楷体" pitchFamily="2" charset="-122"/>
              <a:ea typeface="华文楷体" pitchFamily="2" charset="-122"/>
            </a:endParaRPr>
          </a:p>
          <a:p>
            <a:pPr lvl="1"/>
            <a:r>
              <a:rPr lang="en-US" altLang="zh-CN" sz="1600" b="0" dirty="0" smtClean="0"/>
              <a:t>Current Chemical Reactions (1986-</a:t>
            </a:r>
            <a:r>
              <a:rPr lang="zh-CN" altLang="en-US" sz="1600" b="0" dirty="0" smtClean="0"/>
              <a:t>至今</a:t>
            </a:r>
            <a:r>
              <a:rPr lang="en-US" altLang="zh-CN" sz="1600" b="0" dirty="0" smtClean="0"/>
              <a:t>)</a:t>
            </a:r>
            <a:r>
              <a:rPr lang="en-US" altLang="zh-CN" sz="1600" b="0" i="1" dirty="0" smtClean="0"/>
              <a:t>(</a:t>
            </a:r>
            <a:r>
              <a:rPr lang="zh-CN" altLang="en-US" sz="1600" b="0" i="1" dirty="0" smtClean="0"/>
              <a:t>包括 </a:t>
            </a:r>
            <a:r>
              <a:rPr lang="en-US" altLang="zh-CN" sz="1600" b="0" i="1" dirty="0" err="1" smtClean="0"/>
              <a:t>Institut</a:t>
            </a:r>
            <a:r>
              <a:rPr lang="en-US" altLang="zh-CN" sz="1600" b="0" i="1" dirty="0" smtClean="0"/>
              <a:t> National de la </a:t>
            </a:r>
            <a:r>
              <a:rPr lang="en-US" altLang="zh-CN" sz="1600" b="0" i="1" dirty="0" err="1" smtClean="0"/>
              <a:t>Propriete</a:t>
            </a:r>
            <a:r>
              <a:rPr lang="en-US" altLang="zh-CN" sz="1600" b="0" i="1" dirty="0" smtClean="0"/>
              <a:t> </a:t>
            </a:r>
            <a:r>
              <a:rPr lang="en-US" altLang="zh-CN" sz="1600" b="0" i="1" dirty="0" err="1" smtClean="0"/>
              <a:t>Industrielle</a:t>
            </a:r>
            <a:r>
              <a:rPr lang="en-US" altLang="zh-CN" sz="1600" b="0" i="1" dirty="0" smtClean="0"/>
              <a:t> </a:t>
            </a:r>
            <a:r>
              <a:rPr lang="zh-CN" altLang="en-US" sz="1600" b="0" i="1" dirty="0" smtClean="0"/>
              <a:t>化学结构数据</a:t>
            </a:r>
            <a:r>
              <a:rPr lang="en-US" altLang="zh-CN" sz="1600" b="0" i="1" dirty="0" smtClean="0"/>
              <a:t>, </a:t>
            </a:r>
            <a:r>
              <a:rPr lang="zh-CN" altLang="en-US" sz="1600" b="0" i="1" dirty="0" smtClean="0"/>
              <a:t>可回溯至 </a:t>
            </a:r>
            <a:r>
              <a:rPr lang="en-US" altLang="zh-CN" sz="1600" b="0" i="1" dirty="0" smtClean="0"/>
              <a:t>1840 </a:t>
            </a:r>
            <a:r>
              <a:rPr lang="zh-CN" altLang="en-US" sz="1600" b="0" i="1" dirty="0" smtClean="0"/>
              <a:t>年</a:t>
            </a:r>
            <a:r>
              <a:rPr lang="en-US" altLang="zh-CN" sz="1600" b="0" i="1" dirty="0" smtClean="0"/>
              <a:t>)</a:t>
            </a:r>
            <a:endParaRPr lang="zh-CN" altLang="en-US" sz="1600" b="0" dirty="0" smtClean="0"/>
          </a:p>
          <a:p>
            <a:pPr lvl="1"/>
            <a:r>
              <a:rPr lang="en-US" altLang="zh-CN" sz="1600" b="0" dirty="0" smtClean="0"/>
              <a:t>Index </a:t>
            </a:r>
            <a:r>
              <a:rPr lang="en-US" altLang="zh-CN" sz="1600" b="0" dirty="0" err="1" smtClean="0"/>
              <a:t>Chemicus</a:t>
            </a:r>
            <a:r>
              <a:rPr lang="en-US" altLang="zh-CN" sz="1600" b="0" dirty="0" smtClean="0"/>
              <a:t> (1993-</a:t>
            </a:r>
            <a:r>
              <a:rPr lang="zh-CN" altLang="en-US" sz="1600" b="0" dirty="0" smtClean="0"/>
              <a:t>至今）</a:t>
            </a:r>
            <a:endParaRPr lang="en-US" altLang="zh-CN" sz="2000" dirty="0" smtClean="0">
              <a:latin typeface="华文楷体" pitchFamily="2" charset="-122"/>
              <a:ea typeface="华文楷体" pitchFamily="2" charset="-122"/>
            </a:endParaRPr>
          </a:p>
          <a:p>
            <a:pPr>
              <a:buFont typeface="Wingdings" pitchFamily="2" charset="2"/>
              <a:buChar char="Ø"/>
              <a:defRPr/>
            </a:pPr>
            <a:endParaRPr lang="zh-CN" altLang="en-US" sz="2000" dirty="0"/>
          </a:p>
        </p:txBody>
      </p:sp>
      <p:sp>
        <p:nvSpPr>
          <p:cNvPr id="7" name="矩形 6"/>
          <p:cNvSpPr/>
          <p:nvPr/>
        </p:nvSpPr>
        <p:spPr>
          <a:xfrm>
            <a:off x="2483768" y="332656"/>
            <a:ext cx="6408712" cy="830997"/>
          </a:xfrm>
          <a:prstGeom prst="rect">
            <a:avLst/>
          </a:prstGeom>
        </p:spPr>
        <p:txBody>
          <a:bodyPr wrap="square">
            <a:spAutoFit/>
          </a:bodyPr>
          <a:lstStyle/>
          <a:p>
            <a:pPr marL="342900" indent="-342900">
              <a:lnSpc>
                <a:spcPct val="150000"/>
              </a:lnSpc>
              <a:spcBef>
                <a:spcPct val="20000"/>
              </a:spcBef>
              <a:buClr>
                <a:srgbClr val="FF0000"/>
              </a:buClr>
              <a:buSzPct val="60000"/>
              <a:defRPr/>
            </a:pPr>
            <a:r>
              <a:rPr lang="zh-CN" altLang="en-US" sz="3200" b="1" dirty="0" smtClean="0">
                <a:solidFill>
                  <a:schemeClr val="bg1"/>
                </a:solidFill>
                <a:latin typeface="+mn-lt"/>
                <a:ea typeface="+mn-ea"/>
              </a:rPr>
              <a:t>三、</a:t>
            </a:r>
            <a:r>
              <a:rPr lang="en-US" altLang="zh-CN" sz="3200" b="1" dirty="0" smtClean="0">
                <a:solidFill>
                  <a:schemeClr val="bg1"/>
                </a:solidFill>
                <a:latin typeface="+mn-lt"/>
                <a:ea typeface="+mn-ea"/>
              </a:rPr>
              <a:t>Web of Science</a:t>
            </a:r>
            <a:r>
              <a:rPr lang="zh-CN" altLang="en-US" sz="3200" b="1" dirty="0" smtClean="0">
                <a:solidFill>
                  <a:schemeClr val="bg1"/>
                </a:solidFill>
                <a:latin typeface="+mn-lt"/>
                <a:ea typeface="+mn-ea"/>
              </a:rPr>
              <a:t>核心集合介绍</a:t>
            </a:r>
            <a:endParaRPr lang="en-US" altLang="zh-CN" sz="3200" b="1" dirty="0">
              <a:solidFill>
                <a:schemeClr val="bg1"/>
              </a:solidFill>
              <a:latin typeface="+mn-lt"/>
              <a:ea typeface="+mn-ea"/>
            </a:endParaRPr>
          </a:p>
        </p:txBody>
      </p:sp>
      <p:sp>
        <p:nvSpPr>
          <p:cNvPr id="8" name="标题 1"/>
          <p:cNvSpPr>
            <a:spLocks noGrp="1"/>
          </p:cNvSpPr>
          <p:nvPr>
            <p:ph type="title"/>
          </p:nvPr>
        </p:nvSpPr>
        <p:spPr>
          <a:xfrm>
            <a:off x="457200" y="465138"/>
            <a:ext cx="8229600" cy="705600"/>
          </a:xfrm>
        </p:spPr>
        <p:txBody>
          <a:bodyPr/>
          <a:lstStyle/>
          <a:p>
            <a:r>
              <a:rPr lang="en-US" altLang="zh-CN" dirty="0" smtClean="0"/>
              <a:t>Web of Science</a:t>
            </a:r>
            <a:r>
              <a:rPr lang="zh-CN" altLang="en-US" dirty="0" smtClean="0"/>
              <a:t>核心合集索引</a:t>
            </a:r>
            <a:endParaRPr lang="zh-CN" altLang="en-US" dirty="0"/>
          </a:p>
        </p:txBody>
      </p:sp>
    </p:spTree>
    <p:extLst>
      <p:ext uri="{BB962C8B-B14F-4D97-AF65-F5344CB8AC3E}">
        <p14:creationId xmlns:p14="http://schemas.microsoft.com/office/powerpoint/2010/main" xmlns="" val="349031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descr="C:\Users\liyang\AppData\Roaming\Tencent\Users\124618365\QQ\WinTemp\RichOle\37}W{UXLH70}YD7HMME}]D1.jpg"/>
          <p:cNvPicPr>
            <a:picLocks noChangeAspect="1" noChangeArrowheads="1"/>
          </p:cNvPicPr>
          <p:nvPr/>
        </p:nvPicPr>
        <p:blipFill>
          <a:blip r:embed="rId3" cstate="print"/>
          <a:srcRect/>
          <a:stretch>
            <a:fillRect/>
          </a:stretch>
        </p:blipFill>
        <p:spPr bwMode="auto">
          <a:xfrm>
            <a:off x="1835696" y="2276872"/>
            <a:ext cx="5504242" cy="4104456"/>
          </a:xfrm>
          <a:prstGeom prst="rect">
            <a:avLst/>
          </a:prstGeom>
          <a:noFill/>
        </p:spPr>
      </p:pic>
      <p:sp>
        <p:nvSpPr>
          <p:cNvPr id="7" name="TextBox 6"/>
          <p:cNvSpPr txBox="1"/>
          <p:nvPr/>
        </p:nvSpPr>
        <p:spPr>
          <a:xfrm>
            <a:off x="827584" y="1301859"/>
            <a:ext cx="7884368" cy="830997"/>
          </a:xfrm>
          <a:prstGeom prst="rect">
            <a:avLst/>
          </a:prstGeom>
          <a:noFill/>
        </p:spPr>
        <p:txBody>
          <a:bodyPr wrap="square" rtlCol="0">
            <a:spAutoFit/>
          </a:bodyPr>
          <a:lstStyle/>
          <a:p>
            <a:r>
              <a:rPr lang="zh-CN" altLang="en-US" sz="2400" b="1" dirty="0" smtClean="0">
                <a:solidFill>
                  <a:srgbClr val="FF9900"/>
                </a:solidFill>
              </a:rPr>
              <a:t>截词符检索</a:t>
            </a:r>
            <a:r>
              <a:rPr lang="zh-CN" altLang="en-US" sz="2400" dirty="0" smtClean="0"/>
              <a:t>是</a:t>
            </a:r>
            <a:r>
              <a:rPr lang="zh-CN" altLang="en-US" sz="2400" dirty="0" smtClean="0">
                <a:latin typeface="宋体" pitchFamily="2" charset="-122"/>
              </a:rPr>
              <a:t>指用截词符号</a:t>
            </a:r>
            <a:r>
              <a:rPr lang="zh-CN" altLang="en-US" sz="2400" dirty="0" smtClean="0">
                <a:latin typeface="Times New Roman"/>
              </a:rPr>
              <a:t>“</a:t>
            </a:r>
            <a:r>
              <a:rPr lang="zh-CN" altLang="en-US" sz="2400" dirty="0" smtClean="0">
                <a:latin typeface="宋体" pitchFamily="2" charset="-122"/>
              </a:rPr>
              <a:t>？</a:t>
            </a:r>
            <a:r>
              <a:rPr lang="zh-CN" altLang="en-US" sz="2400" dirty="0" smtClean="0">
                <a:latin typeface="Times New Roman"/>
              </a:rPr>
              <a:t>”</a:t>
            </a:r>
            <a:r>
              <a:rPr lang="zh-CN" altLang="en-US" sz="2400" dirty="0" smtClean="0">
                <a:latin typeface="宋体" pitchFamily="2" charset="-122"/>
              </a:rPr>
              <a:t>、</a:t>
            </a:r>
            <a:r>
              <a:rPr lang="zh-CN" altLang="en-US" sz="2400" dirty="0" smtClean="0">
                <a:latin typeface="Times New Roman"/>
              </a:rPr>
              <a:t>“</a:t>
            </a:r>
            <a:r>
              <a:rPr lang="zh-CN" altLang="en-US" sz="2400" dirty="0" smtClean="0"/>
              <a:t>*</a:t>
            </a:r>
            <a:r>
              <a:rPr lang="zh-CN" altLang="en-US" sz="2400" dirty="0" smtClean="0">
                <a:latin typeface="Times New Roman"/>
              </a:rPr>
              <a:t>”</a:t>
            </a:r>
            <a:r>
              <a:rPr lang="zh-CN" altLang="en-US" sz="2400" dirty="0" smtClean="0">
                <a:latin typeface="宋体" pitchFamily="2" charset="-122"/>
              </a:rPr>
              <a:t>或</a:t>
            </a:r>
            <a:r>
              <a:rPr lang="zh-CN" altLang="en-US" sz="2400" dirty="0" smtClean="0">
                <a:latin typeface="Times New Roman"/>
              </a:rPr>
              <a:t>“</a:t>
            </a:r>
            <a:r>
              <a:rPr lang="zh-CN" altLang="en-US" sz="2400" dirty="0" smtClean="0"/>
              <a:t>$</a:t>
            </a:r>
            <a:r>
              <a:rPr lang="zh-CN" altLang="en-US" sz="2400" dirty="0" smtClean="0">
                <a:latin typeface="Times New Roman"/>
              </a:rPr>
              <a:t>”</a:t>
            </a:r>
            <a:r>
              <a:rPr lang="zh-CN" altLang="en-US" sz="2400" dirty="0" smtClean="0">
                <a:latin typeface="宋体" pitchFamily="2" charset="-122"/>
              </a:rPr>
              <a:t>加在检索词的前后或中间，以检索一组概念相关或同一词根的词。</a:t>
            </a:r>
            <a:endParaRPr lang="zh-CN" altLang="en-US" sz="2400" dirty="0"/>
          </a:p>
        </p:txBody>
      </p:sp>
      <p:sp>
        <p:nvSpPr>
          <p:cNvPr id="8" name="标题 1"/>
          <p:cNvSpPr>
            <a:spLocks noGrp="1"/>
          </p:cNvSpPr>
          <p:nvPr/>
        </p:nvSpPr>
        <p:spPr bwMode="auto">
          <a:xfrm>
            <a:off x="575469" y="260648"/>
            <a:ext cx="799306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3200" b="1">
                <a:solidFill>
                  <a:schemeClr val="bg1"/>
                </a:solidFill>
                <a:latin typeface="+mj-lt"/>
                <a:ea typeface="+mj-ea"/>
                <a:cs typeface="+mj-cs"/>
              </a:defRPr>
            </a:lvl1pPr>
            <a:lvl2pPr algn="ctr" rtl="0" fontAlgn="base">
              <a:spcBef>
                <a:spcPct val="0"/>
              </a:spcBef>
              <a:spcAft>
                <a:spcPct val="0"/>
              </a:spcAft>
              <a:defRPr sz="3200" b="1">
                <a:solidFill>
                  <a:schemeClr val="bg1"/>
                </a:solidFill>
                <a:latin typeface="Times New Roman" pitchFamily="18" charset="0"/>
                <a:ea typeface="宋体" pitchFamily="2" charset="-122"/>
              </a:defRPr>
            </a:lvl2pPr>
            <a:lvl3pPr algn="ctr" rtl="0" fontAlgn="base">
              <a:spcBef>
                <a:spcPct val="0"/>
              </a:spcBef>
              <a:spcAft>
                <a:spcPct val="0"/>
              </a:spcAft>
              <a:defRPr sz="3200" b="1">
                <a:solidFill>
                  <a:schemeClr val="bg1"/>
                </a:solidFill>
                <a:latin typeface="Times New Roman" pitchFamily="18" charset="0"/>
                <a:ea typeface="宋体" pitchFamily="2" charset="-122"/>
              </a:defRPr>
            </a:lvl3pPr>
            <a:lvl4pPr algn="ctr" rtl="0" fontAlgn="base">
              <a:spcBef>
                <a:spcPct val="0"/>
              </a:spcBef>
              <a:spcAft>
                <a:spcPct val="0"/>
              </a:spcAft>
              <a:defRPr sz="3200" b="1">
                <a:solidFill>
                  <a:schemeClr val="bg1"/>
                </a:solidFill>
                <a:latin typeface="Times New Roman" pitchFamily="18" charset="0"/>
                <a:ea typeface="宋体" pitchFamily="2" charset="-122"/>
              </a:defRPr>
            </a:lvl4pPr>
            <a:lvl5pPr algn="ctr" rtl="0" fontAlgn="base">
              <a:spcBef>
                <a:spcPct val="0"/>
              </a:spcBef>
              <a:spcAft>
                <a:spcPct val="0"/>
              </a:spcAft>
              <a:defRPr sz="3200" b="1">
                <a:solidFill>
                  <a:schemeClr val="bg1"/>
                </a:solidFill>
                <a:latin typeface="Times New Roman" pitchFamily="18" charset="0"/>
                <a:ea typeface="宋体" pitchFamily="2" charset="-122"/>
              </a:defRPr>
            </a:lvl5pPr>
            <a:lvl6pPr marL="457200" algn="ctr" rtl="0" eaLnBrk="1" fontAlgn="base" hangingPunct="1">
              <a:spcBef>
                <a:spcPct val="0"/>
              </a:spcBef>
              <a:spcAft>
                <a:spcPct val="0"/>
              </a:spcAft>
              <a:defRPr sz="3200" b="1">
                <a:solidFill>
                  <a:schemeClr val="bg1"/>
                </a:solidFill>
                <a:latin typeface="Times New Roman" pitchFamily="18" charset="0"/>
                <a:ea typeface="宋体" pitchFamily="2" charset="-122"/>
              </a:defRPr>
            </a:lvl6pPr>
            <a:lvl7pPr marL="914400" algn="ctr" rtl="0" eaLnBrk="1" fontAlgn="base" hangingPunct="1">
              <a:spcBef>
                <a:spcPct val="0"/>
              </a:spcBef>
              <a:spcAft>
                <a:spcPct val="0"/>
              </a:spcAft>
              <a:defRPr sz="3200" b="1">
                <a:solidFill>
                  <a:schemeClr val="bg1"/>
                </a:solidFill>
                <a:latin typeface="Times New Roman" pitchFamily="18" charset="0"/>
                <a:ea typeface="宋体" pitchFamily="2" charset="-122"/>
              </a:defRPr>
            </a:lvl7pPr>
            <a:lvl8pPr marL="1371600" algn="ctr" rtl="0" eaLnBrk="1" fontAlgn="base" hangingPunct="1">
              <a:spcBef>
                <a:spcPct val="0"/>
              </a:spcBef>
              <a:spcAft>
                <a:spcPct val="0"/>
              </a:spcAft>
              <a:defRPr sz="3200" b="1">
                <a:solidFill>
                  <a:schemeClr val="bg1"/>
                </a:solidFill>
                <a:latin typeface="Times New Roman" pitchFamily="18" charset="0"/>
                <a:ea typeface="宋体" pitchFamily="2" charset="-122"/>
              </a:defRPr>
            </a:lvl8pPr>
            <a:lvl9pPr marL="1828800" algn="ctr" rtl="0" eaLnBrk="1" fontAlgn="base" hangingPunct="1">
              <a:spcBef>
                <a:spcPct val="0"/>
              </a:spcBef>
              <a:spcAft>
                <a:spcPct val="0"/>
              </a:spcAft>
              <a:defRPr sz="3200" b="1">
                <a:solidFill>
                  <a:schemeClr val="bg1"/>
                </a:solidFill>
                <a:latin typeface="Times New Roman" pitchFamily="18" charset="0"/>
                <a:ea typeface="宋体" pitchFamily="2" charset="-122"/>
              </a:defRPr>
            </a:lvl9pPr>
          </a:lstStyle>
          <a:p>
            <a:r>
              <a:rPr lang="zh-CN" altLang="en-US" dirty="0" smtClean="0">
                <a:latin typeface="+mn-lt"/>
                <a:ea typeface="+mn-ea"/>
              </a:rPr>
              <a:t>四、</a:t>
            </a:r>
            <a:endParaRPr lang="zh-CN" altLang="en-US" kern="1200" dirty="0">
              <a:latin typeface="+mn-lt"/>
              <a:ea typeface="+mn-ea"/>
              <a:cs typeface="+mn-cs"/>
            </a:endParaRPr>
          </a:p>
        </p:txBody>
      </p:sp>
      <p:sp>
        <p:nvSpPr>
          <p:cNvPr id="5" name="标题 1"/>
          <p:cNvSpPr txBox="1">
            <a:spLocks/>
          </p:cNvSpPr>
          <p:nvPr/>
        </p:nvSpPr>
        <p:spPr>
          <a:xfrm>
            <a:off x="457200" y="465138"/>
            <a:ext cx="8229600" cy="7056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zh-CN" sz="3600" kern="0" dirty="0" smtClean="0">
                <a:solidFill>
                  <a:srgbClr val="58175B"/>
                </a:solidFill>
                <a:latin typeface="+mj-ea"/>
                <a:ea typeface="+mj-ea"/>
                <a:cs typeface="+mj-cs"/>
              </a:rPr>
              <a:t>WOS</a:t>
            </a:r>
            <a:r>
              <a:rPr lang="zh-CN" altLang="en-US" sz="3600" kern="0" dirty="0" smtClean="0">
                <a:solidFill>
                  <a:srgbClr val="58175B"/>
                </a:solidFill>
                <a:latin typeface="+mj-ea"/>
                <a:ea typeface="+mj-ea"/>
                <a:cs typeface="+mj-cs"/>
              </a:rPr>
              <a:t>检索技巧</a:t>
            </a:r>
            <a:endParaRPr kumimoji="0" lang="zh-CN" altLang="en-US" sz="3600" b="0" i="0" u="none" strike="noStrike" kern="0" cap="none" spc="0" normalizeH="0" baseline="0" noProof="0" dirty="0">
              <a:ln>
                <a:noFill/>
              </a:ln>
              <a:solidFill>
                <a:srgbClr val="58175B"/>
              </a:solidFill>
              <a:effectLst/>
              <a:uLnTx/>
              <a:uFillTx/>
              <a:latin typeface="+mj-ea"/>
              <a:ea typeface="+mj-ea"/>
              <a:cs typeface="+mj-cs"/>
            </a:endParaRPr>
          </a:p>
        </p:txBody>
      </p:sp>
    </p:spTree>
    <p:extLst>
      <p:ext uri="{BB962C8B-B14F-4D97-AF65-F5344CB8AC3E}">
        <p14:creationId xmlns:p14="http://schemas.microsoft.com/office/powerpoint/2010/main" xmlns="" val="1415395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descr="C:\Users\liyang\AppData\Roaming\Tencent\Users\124618365\QQ\WinTemp\RichOle\033Z)D1VD}`ARW6QUP7W)G6.jpg"/>
          <p:cNvPicPr>
            <a:picLocks noChangeAspect="1" noChangeArrowheads="1"/>
          </p:cNvPicPr>
          <p:nvPr/>
        </p:nvPicPr>
        <p:blipFill>
          <a:blip r:embed="rId3" cstate="print"/>
          <a:srcRect/>
          <a:stretch>
            <a:fillRect/>
          </a:stretch>
        </p:blipFill>
        <p:spPr bwMode="auto">
          <a:xfrm>
            <a:off x="1187624" y="2276872"/>
            <a:ext cx="7034582" cy="1368152"/>
          </a:xfrm>
          <a:prstGeom prst="rect">
            <a:avLst/>
          </a:prstGeom>
          <a:noFill/>
        </p:spPr>
      </p:pic>
      <p:sp>
        <p:nvSpPr>
          <p:cNvPr id="6" name="TextBox 5"/>
          <p:cNvSpPr txBox="1"/>
          <p:nvPr/>
        </p:nvSpPr>
        <p:spPr>
          <a:xfrm>
            <a:off x="1259632" y="1311151"/>
            <a:ext cx="7056784" cy="461665"/>
          </a:xfrm>
          <a:prstGeom prst="rect">
            <a:avLst/>
          </a:prstGeom>
          <a:noFill/>
        </p:spPr>
        <p:txBody>
          <a:bodyPr wrap="square" rtlCol="0">
            <a:spAutoFit/>
          </a:bodyPr>
          <a:lstStyle/>
          <a:p>
            <a:r>
              <a:rPr lang="zh-CN" altLang="en-US" sz="2400" b="1" dirty="0" smtClean="0">
                <a:solidFill>
                  <a:srgbClr val="FF9900"/>
                </a:solidFill>
              </a:rPr>
              <a:t>固定位置</a:t>
            </a:r>
            <a:r>
              <a:rPr lang="en-US" altLang="zh-CN" sz="2400" b="1" dirty="0" smtClean="0">
                <a:solidFill>
                  <a:srgbClr val="FF9900"/>
                </a:solidFill>
              </a:rPr>
              <a:t>/</a:t>
            </a:r>
            <a:r>
              <a:rPr lang="zh-CN" altLang="en-US" sz="2400" b="1" dirty="0" smtClean="0">
                <a:solidFill>
                  <a:srgbClr val="FF9900"/>
                </a:solidFill>
              </a:rPr>
              <a:t>词组检索</a:t>
            </a:r>
            <a:r>
              <a:rPr lang="zh-CN" altLang="en-US" sz="2400" dirty="0" smtClean="0"/>
              <a:t>可以精确到词组的拼写、顺序。</a:t>
            </a:r>
            <a:endParaRPr lang="zh-CN" altLang="en-US" sz="2400" dirty="0"/>
          </a:p>
        </p:txBody>
      </p:sp>
      <p:sp>
        <p:nvSpPr>
          <p:cNvPr id="5" name="标题 1"/>
          <p:cNvSpPr txBox="1">
            <a:spLocks/>
          </p:cNvSpPr>
          <p:nvPr/>
        </p:nvSpPr>
        <p:spPr>
          <a:xfrm>
            <a:off x="457200" y="465138"/>
            <a:ext cx="8229600" cy="7056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zh-CN" sz="3600" kern="0" dirty="0" smtClean="0">
                <a:solidFill>
                  <a:srgbClr val="58175B"/>
                </a:solidFill>
                <a:latin typeface="+mj-ea"/>
                <a:ea typeface="+mj-ea"/>
                <a:cs typeface="+mj-cs"/>
              </a:rPr>
              <a:t>WOS</a:t>
            </a:r>
            <a:r>
              <a:rPr lang="zh-CN" altLang="en-US" sz="3600" kern="0" dirty="0" smtClean="0">
                <a:solidFill>
                  <a:srgbClr val="58175B"/>
                </a:solidFill>
                <a:latin typeface="+mj-ea"/>
                <a:ea typeface="+mj-ea"/>
                <a:cs typeface="+mj-cs"/>
              </a:rPr>
              <a:t>检索技巧</a:t>
            </a:r>
            <a:endParaRPr kumimoji="0" lang="zh-CN" altLang="en-US" sz="3600" b="0" i="0" u="none" strike="noStrike" kern="0" cap="none" spc="0" normalizeH="0" baseline="0" noProof="0" dirty="0">
              <a:ln>
                <a:noFill/>
              </a:ln>
              <a:solidFill>
                <a:srgbClr val="58175B"/>
              </a:solidFill>
              <a:effectLst/>
              <a:uLnTx/>
              <a:uFillTx/>
              <a:latin typeface="+mj-ea"/>
              <a:ea typeface="+mj-ea"/>
              <a:cs typeface="+mj-cs"/>
            </a:endParaRPr>
          </a:p>
        </p:txBody>
      </p:sp>
    </p:spTree>
    <p:extLst>
      <p:ext uri="{BB962C8B-B14F-4D97-AF65-F5344CB8AC3E}">
        <p14:creationId xmlns:p14="http://schemas.microsoft.com/office/powerpoint/2010/main" xmlns="" val="1724751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Users\liyang\AppData\Roaming\Tencent\Users\124618365\QQ\WinTemp\RichOle\ZUGSN9HL$5)5{I%5O02WGRL.jpg"/>
          <p:cNvPicPr>
            <a:picLocks noChangeAspect="1" noChangeArrowheads="1"/>
          </p:cNvPicPr>
          <p:nvPr/>
        </p:nvPicPr>
        <p:blipFill>
          <a:blip r:embed="rId2" cstate="print"/>
          <a:srcRect/>
          <a:stretch>
            <a:fillRect/>
          </a:stretch>
        </p:blipFill>
        <p:spPr bwMode="auto">
          <a:xfrm>
            <a:off x="1115616" y="2678782"/>
            <a:ext cx="6858000" cy="2838450"/>
          </a:xfrm>
          <a:prstGeom prst="rect">
            <a:avLst/>
          </a:prstGeom>
          <a:noFill/>
        </p:spPr>
      </p:pic>
      <p:sp>
        <p:nvSpPr>
          <p:cNvPr id="6" name="TextBox 5"/>
          <p:cNvSpPr txBox="1"/>
          <p:nvPr/>
        </p:nvSpPr>
        <p:spPr>
          <a:xfrm>
            <a:off x="971600" y="1436583"/>
            <a:ext cx="7272808" cy="1200329"/>
          </a:xfrm>
          <a:prstGeom prst="rect">
            <a:avLst/>
          </a:prstGeom>
          <a:noFill/>
        </p:spPr>
        <p:txBody>
          <a:bodyPr wrap="square" rtlCol="0">
            <a:spAutoFit/>
          </a:bodyPr>
          <a:lstStyle/>
          <a:p>
            <a:r>
              <a:rPr lang="zh-CN" altLang="en-US" sz="2400" b="1" dirty="0" smtClean="0">
                <a:solidFill>
                  <a:srgbClr val="FF9900"/>
                </a:solidFill>
              </a:rPr>
              <a:t>位置算符检索式</a:t>
            </a:r>
            <a:r>
              <a:rPr lang="zh-CN" altLang="en-US" sz="2400" dirty="0" smtClean="0"/>
              <a:t>是对布尔逻辑检索式的一种改进，式中不仅有布尔算符，而且有位置算符，用以指明检索词之间的位置关系</a:t>
            </a:r>
            <a:endParaRPr lang="zh-CN" altLang="en-US" sz="2400" dirty="0"/>
          </a:p>
        </p:txBody>
      </p:sp>
      <p:sp>
        <p:nvSpPr>
          <p:cNvPr id="5" name="标题 1"/>
          <p:cNvSpPr txBox="1">
            <a:spLocks/>
          </p:cNvSpPr>
          <p:nvPr/>
        </p:nvSpPr>
        <p:spPr>
          <a:xfrm>
            <a:off x="457200" y="465138"/>
            <a:ext cx="8229600" cy="7056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zh-CN" sz="3600" kern="0" dirty="0" smtClean="0">
                <a:solidFill>
                  <a:srgbClr val="58175B"/>
                </a:solidFill>
                <a:latin typeface="+mj-ea"/>
                <a:ea typeface="+mj-ea"/>
                <a:cs typeface="+mj-cs"/>
              </a:rPr>
              <a:t>WOS</a:t>
            </a:r>
            <a:r>
              <a:rPr lang="zh-CN" altLang="en-US" sz="3600" kern="0" dirty="0" smtClean="0">
                <a:solidFill>
                  <a:srgbClr val="58175B"/>
                </a:solidFill>
                <a:latin typeface="+mj-ea"/>
                <a:ea typeface="+mj-ea"/>
                <a:cs typeface="+mj-cs"/>
              </a:rPr>
              <a:t>检索技巧</a:t>
            </a:r>
            <a:endParaRPr kumimoji="0" lang="zh-CN" altLang="en-US" sz="3600" b="0" i="0" u="none" strike="noStrike" kern="0" cap="none" spc="0" normalizeH="0" baseline="0" noProof="0" dirty="0">
              <a:ln>
                <a:noFill/>
              </a:ln>
              <a:solidFill>
                <a:srgbClr val="58175B"/>
              </a:solidFill>
              <a:effectLst/>
              <a:uLnTx/>
              <a:uFillTx/>
              <a:latin typeface="+mj-ea"/>
              <a:ea typeface="+mj-ea"/>
              <a:cs typeface="+mj-cs"/>
            </a:endParaRPr>
          </a:p>
        </p:txBody>
      </p:sp>
    </p:spTree>
    <p:extLst>
      <p:ext uri="{BB962C8B-B14F-4D97-AF65-F5344CB8AC3E}">
        <p14:creationId xmlns:p14="http://schemas.microsoft.com/office/powerpoint/2010/main" xmlns="" val="670999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1844824"/>
            <a:ext cx="8229600" cy="2260847"/>
          </a:xfrm>
        </p:spPr>
        <p:txBody>
          <a:bodyPr>
            <a:normAutofit lnSpcReduction="10000"/>
          </a:bodyPr>
          <a:lstStyle/>
          <a:p>
            <a:pPr marL="0" indent="0" algn="ctr">
              <a:buNone/>
            </a:pPr>
            <a:r>
              <a:rPr lang="zh-CN" altLang="en-US" sz="4100" dirty="0">
                <a:latin typeface="黑体" panose="02010609060101010101" pitchFamily="49" charset="-122"/>
                <a:ea typeface="黑体" panose="02010609060101010101" pitchFamily="49" charset="-122"/>
              </a:rPr>
              <a:t>做好科学研究</a:t>
            </a:r>
          </a:p>
          <a:p>
            <a:pPr marL="0" indent="0" algn="ctr">
              <a:buNone/>
            </a:pPr>
            <a:r>
              <a:rPr lang="zh-CN" altLang="en-US" sz="4100" dirty="0">
                <a:latin typeface="黑体" panose="02010609060101010101" pitchFamily="49" charset="-122"/>
                <a:ea typeface="黑体" panose="02010609060101010101" pitchFamily="49" charset="-122"/>
              </a:rPr>
              <a:t>掌握科技</a:t>
            </a:r>
            <a:r>
              <a:rPr lang="zh-CN" altLang="en-US" sz="6600" dirty="0">
                <a:solidFill>
                  <a:srgbClr val="FF0000"/>
                </a:solidFill>
                <a:latin typeface="黑体" panose="02010609060101010101" pitchFamily="49" charset="-122"/>
                <a:ea typeface="黑体" panose="02010609060101010101" pitchFamily="49" charset="-122"/>
              </a:rPr>
              <a:t>文献</a:t>
            </a:r>
            <a:r>
              <a:rPr lang="zh-CN" altLang="en-US" sz="4100" dirty="0">
                <a:latin typeface="黑体" panose="02010609060101010101" pitchFamily="49" charset="-122"/>
                <a:ea typeface="黑体" panose="02010609060101010101" pitchFamily="49" charset="-122"/>
              </a:rPr>
              <a:t>是前提</a:t>
            </a:r>
          </a:p>
        </p:txBody>
      </p:sp>
    </p:spTree>
    <p:extLst>
      <p:ext uri="{BB962C8B-B14F-4D97-AF65-F5344CB8AC3E}">
        <p14:creationId xmlns:p14="http://schemas.microsoft.com/office/powerpoint/2010/main" xmlns="" val="7708941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1412776"/>
            <a:ext cx="8280920" cy="3046988"/>
          </a:xfrm>
          <a:prstGeom prst="rect">
            <a:avLst/>
          </a:prstGeom>
        </p:spPr>
        <p:txBody>
          <a:bodyPr wrap="square">
            <a:spAutoFit/>
          </a:bodyPr>
          <a:lstStyle/>
          <a:p>
            <a:pPr>
              <a:buFont typeface="Wingdings" pitchFamily="2" charset="2"/>
              <a:buChar char="u"/>
            </a:pPr>
            <a:r>
              <a:rPr lang="zh-CN" altLang="en-US" sz="2400" dirty="0" smtClean="0">
                <a:latin typeface="+mj-ea"/>
                <a:ea typeface="+mj-ea"/>
              </a:rPr>
              <a:t>如果在检索式中使用不同的运算符，则会根据下面的优先顺序处理检索式：</a:t>
            </a:r>
          </a:p>
          <a:p>
            <a:pPr algn="ctr"/>
            <a:r>
              <a:rPr lang="en-US" altLang="zh-CN" sz="2400" dirty="0" smtClean="0">
                <a:solidFill>
                  <a:srgbClr val="FF0000"/>
                </a:solidFill>
                <a:latin typeface="+mj-ea"/>
                <a:ea typeface="+mj-ea"/>
              </a:rPr>
              <a:t>NEAR/x</a:t>
            </a:r>
          </a:p>
          <a:p>
            <a:pPr algn="ctr"/>
            <a:r>
              <a:rPr lang="en-US" altLang="zh-CN" sz="2400" dirty="0" smtClean="0">
                <a:solidFill>
                  <a:srgbClr val="FF0000"/>
                </a:solidFill>
                <a:latin typeface="+mj-ea"/>
                <a:ea typeface="+mj-ea"/>
              </a:rPr>
              <a:t>SAME</a:t>
            </a:r>
          </a:p>
          <a:p>
            <a:pPr algn="ctr"/>
            <a:r>
              <a:rPr lang="en-US" altLang="zh-CN" sz="2400" dirty="0" smtClean="0">
                <a:solidFill>
                  <a:srgbClr val="FF0000"/>
                </a:solidFill>
                <a:latin typeface="+mj-ea"/>
                <a:ea typeface="+mj-ea"/>
              </a:rPr>
              <a:t>NOT</a:t>
            </a:r>
          </a:p>
          <a:p>
            <a:pPr algn="ctr"/>
            <a:r>
              <a:rPr lang="en-US" altLang="zh-CN" sz="2400" dirty="0" smtClean="0">
                <a:solidFill>
                  <a:srgbClr val="FF0000"/>
                </a:solidFill>
                <a:latin typeface="+mj-ea"/>
                <a:ea typeface="+mj-ea"/>
              </a:rPr>
              <a:t>AND</a:t>
            </a:r>
          </a:p>
          <a:p>
            <a:pPr algn="ctr"/>
            <a:r>
              <a:rPr lang="en-US" altLang="zh-CN" sz="2400" dirty="0" smtClean="0">
                <a:solidFill>
                  <a:srgbClr val="FF0000"/>
                </a:solidFill>
                <a:latin typeface="+mj-ea"/>
                <a:ea typeface="+mj-ea"/>
              </a:rPr>
              <a:t>OR</a:t>
            </a:r>
          </a:p>
          <a:p>
            <a:r>
              <a:rPr lang="zh-CN" altLang="en-US" sz="2400" dirty="0" smtClean="0">
                <a:solidFill>
                  <a:srgbClr val="FF0000"/>
                </a:solidFill>
                <a:latin typeface="+mj-ea"/>
                <a:ea typeface="+mj-ea"/>
              </a:rPr>
              <a:t>使用括号可以改写运算符优先级，优先运算括号内容。</a:t>
            </a:r>
            <a:endParaRPr lang="en-US" altLang="zh-CN" sz="2400" dirty="0" smtClean="0">
              <a:solidFill>
                <a:srgbClr val="FF0000"/>
              </a:solidFill>
              <a:latin typeface="+mj-ea"/>
              <a:ea typeface="+mj-ea"/>
            </a:endParaRPr>
          </a:p>
        </p:txBody>
      </p:sp>
      <p:sp>
        <p:nvSpPr>
          <p:cNvPr id="3" name="标题 1"/>
          <p:cNvSpPr txBox="1">
            <a:spLocks/>
          </p:cNvSpPr>
          <p:nvPr/>
        </p:nvSpPr>
        <p:spPr>
          <a:xfrm>
            <a:off x="457200" y="465138"/>
            <a:ext cx="8229600" cy="7056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3600" kern="0" dirty="0" smtClean="0">
                <a:solidFill>
                  <a:srgbClr val="58175B"/>
                </a:solidFill>
                <a:latin typeface="+mj-ea"/>
                <a:ea typeface="+mj-ea"/>
                <a:cs typeface="+mj-cs"/>
              </a:rPr>
              <a:t>检索运算符优先顺序</a:t>
            </a:r>
            <a:endParaRPr kumimoji="0" lang="zh-CN" altLang="en-US" sz="3600" b="0" i="0" u="none" strike="noStrike" kern="0" cap="none" spc="0" normalizeH="0" baseline="0" noProof="0" dirty="0">
              <a:ln>
                <a:noFill/>
              </a:ln>
              <a:solidFill>
                <a:srgbClr val="58175B"/>
              </a:solidFill>
              <a:effectLst/>
              <a:uLnTx/>
              <a:uFillTx/>
              <a:latin typeface="+mj-ea"/>
              <a:ea typeface="+mj-ea"/>
              <a:cs typeface="+mj-cs"/>
            </a:endParaRPr>
          </a:p>
        </p:txBody>
      </p:sp>
      <p:sp>
        <p:nvSpPr>
          <p:cNvPr id="4" name="矩形 3"/>
          <p:cNvSpPr/>
          <p:nvPr/>
        </p:nvSpPr>
        <p:spPr>
          <a:xfrm>
            <a:off x="2771800" y="4797152"/>
            <a:ext cx="4002058" cy="461665"/>
          </a:xfrm>
          <a:prstGeom prst="rect">
            <a:avLst/>
          </a:prstGeom>
        </p:spPr>
        <p:txBody>
          <a:bodyPr wrap="none">
            <a:spAutoFit/>
          </a:bodyPr>
          <a:lstStyle/>
          <a:p>
            <a:r>
              <a:rPr lang="en-US" altLang="zh-CN" sz="2400" dirty="0" smtClean="0"/>
              <a:t>influenza OR flu AND avian </a:t>
            </a:r>
            <a:endParaRPr lang="zh-CN" altLang="en-US" sz="2400" dirty="0" smtClean="0"/>
          </a:p>
        </p:txBody>
      </p:sp>
      <p:cxnSp>
        <p:nvCxnSpPr>
          <p:cNvPr id="6" name="直接连接符 5"/>
          <p:cNvCxnSpPr/>
          <p:nvPr/>
        </p:nvCxnSpPr>
        <p:spPr bwMode="auto">
          <a:xfrm>
            <a:off x="2915816" y="5301208"/>
            <a:ext cx="1152128" cy="0"/>
          </a:xfrm>
          <a:prstGeom prst="line">
            <a:avLst/>
          </a:prstGeom>
          <a:noFill/>
          <a:ln w="25400" cap="flat" cmpd="sng" algn="ctr">
            <a:solidFill>
              <a:srgbClr val="FF0000"/>
            </a:solidFill>
            <a:prstDash val="solid"/>
            <a:round/>
            <a:headEnd type="none" w="med" len="med"/>
            <a:tailEnd type="none" w="med" len="med"/>
          </a:ln>
          <a:effectLst/>
        </p:spPr>
      </p:cxnSp>
      <p:cxnSp>
        <p:nvCxnSpPr>
          <p:cNvPr id="7" name="直接连接符 6"/>
          <p:cNvCxnSpPr/>
          <p:nvPr/>
        </p:nvCxnSpPr>
        <p:spPr bwMode="auto">
          <a:xfrm>
            <a:off x="4932040" y="5301208"/>
            <a:ext cx="1512168" cy="0"/>
          </a:xfrm>
          <a:prstGeom prst="line">
            <a:avLst/>
          </a:prstGeom>
          <a:noFill/>
          <a:ln w="25400" cap="flat" cmpd="sng" algn="ctr">
            <a:solidFill>
              <a:srgbClr val="FF0000"/>
            </a:solidFill>
            <a:prstDash val="solid"/>
            <a:round/>
            <a:headEnd type="none" w="med" len="med"/>
            <a:tailEnd type="none" w="med" len="med"/>
          </a:ln>
          <a:effectLst/>
        </p:spPr>
      </p:cxnSp>
      <p:cxnSp>
        <p:nvCxnSpPr>
          <p:cNvPr id="10" name="直接连接符 9"/>
          <p:cNvCxnSpPr/>
          <p:nvPr/>
        </p:nvCxnSpPr>
        <p:spPr bwMode="auto">
          <a:xfrm>
            <a:off x="2915816" y="5445224"/>
            <a:ext cx="3600400" cy="0"/>
          </a:xfrm>
          <a:prstGeom prst="line">
            <a:avLst/>
          </a:prstGeom>
          <a:noFill/>
          <a:ln w="25400" cap="flat" cmpd="sng" algn="ctr">
            <a:solidFill>
              <a:srgbClr val="FF0000"/>
            </a:solidFill>
            <a:prstDash val="solid"/>
            <a:round/>
            <a:headEnd type="none" w="med" len="med"/>
            <a:tailEnd type="none" w="med" len="med"/>
          </a:ln>
          <a:effectLst/>
        </p:spPr>
      </p:cxnSp>
      <p:sp>
        <p:nvSpPr>
          <p:cNvPr id="11" name="椭圆 10"/>
          <p:cNvSpPr/>
          <p:nvPr/>
        </p:nvSpPr>
        <p:spPr bwMode="auto">
          <a:xfrm>
            <a:off x="4139952" y="4869160"/>
            <a:ext cx="576064" cy="432048"/>
          </a:xfrm>
          <a:prstGeom prst="ellipse">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12" name="矩形 11"/>
          <p:cNvSpPr/>
          <p:nvPr/>
        </p:nvSpPr>
        <p:spPr>
          <a:xfrm>
            <a:off x="2771800" y="5949280"/>
            <a:ext cx="4122282" cy="461665"/>
          </a:xfrm>
          <a:prstGeom prst="rect">
            <a:avLst/>
          </a:prstGeom>
        </p:spPr>
        <p:txBody>
          <a:bodyPr wrap="none">
            <a:spAutoFit/>
          </a:bodyPr>
          <a:lstStyle/>
          <a:p>
            <a:r>
              <a:rPr lang="en-US" altLang="zh-CN" sz="2400" dirty="0" smtClean="0"/>
              <a:t>(influenza OR flu) AND avian</a:t>
            </a:r>
            <a:endParaRPr lang="zh-CN" altLang="en-US" sz="2400" dirty="0"/>
          </a:p>
        </p:txBody>
      </p:sp>
      <p:cxnSp>
        <p:nvCxnSpPr>
          <p:cNvPr id="13" name="直接连接符 12"/>
          <p:cNvCxnSpPr/>
          <p:nvPr/>
        </p:nvCxnSpPr>
        <p:spPr bwMode="auto">
          <a:xfrm>
            <a:off x="3068216" y="6381328"/>
            <a:ext cx="2151856" cy="0"/>
          </a:xfrm>
          <a:prstGeom prst="line">
            <a:avLst/>
          </a:prstGeom>
          <a:noFill/>
          <a:ln w="25400" cap="flat" cmpd="sng" algn="ctr">
            <a:solidFill>
              <a:srgbClr val="FF0000"/>
            </a:solidFill>
            <a:prstDash val="solid"/>
            <a:round/>
            <a:headEnd type="none" w="med" len="med"/>
            <a:tailEnd type="none" w="med" len="med"/>
          </a:ln>
          <a:effectLst/>
        </p:spPr>
      </p:cxnSp>
      <p:sp>
        <p:nvSpPr>
          <p:cNvPr id="15" name="椭圆 14"/>
          <p:cNvSpPr/>
          <p:nvPr/>
        </p:nvSpPr>
        <p:spPr bwMode="auto">
          <a:xfrm>
            <a:off x="5292080" y="6021288"/>
            <a:ext cx="576064" cy="432048"/>
          </a:xfrm>
          <a:prstGeom prst="ellipse">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cxnSp>
        <p:nvCxnSpPr>
          <p:cNvPr id="14" name="直接连接符 13"/>
          <p:cNvCxnSpPr/>
          <p:nvPr/>
        </p:nvCxnSpPr>
        <p:spPr bwMode="auto">
          <a:xfrm>
            <a:off x="5940152" y="6381328"/>
            <a:ext cx="1152128" cy="0"/>
          </a:xfrm>
          <a:prstGeom prst="line">
            <a:avLst/>
          </a:prstGeom>
          <a:noFill/>
          <a:ln w="254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xmlns="" val="94453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188" y="413792"/>
            <a:ext cx="7993062" cy="1143000"/>
          </a:xfrm>
        </p:spPr>
        <p:txBody>
          <a:bodyPr>
            <a:normAutofit/>
          </a:bodyPr>
          <a:lstStyle/>
          <a:p>
            <a:r>
              <a:rPr lang="en-US" altLang="zh-CN" kern="1200" dirty="0" smtClean="0">
                <a:latin typeface="+mj-ea"/>
                <a:ea typeface="+mj-ea"/>
                <a:cs typeface="+mn-cs"/>
              </a:rPr>
              <a:t>Web of Science</a:t>
            </a:r>
            <a:r>
              <a:rPr lang="zh-CN" altLang="en-US" kern="1200" dirty="0" smtClean="0">
                <a:latin typeface="+mj-ea"/>
                <a:ea typeface="+mj-ea"/>
                <a:cs typeface="+mn-cs"/>
              </a:rPr>
              <a:t>平台检索应用</a:t>
            </a:r>
            <a:endParaRPr lang="zh-CN" altLang="en-US" kern="1200" dirty="0">
              <a:latin typeface="+mj-ea"/>
              <a:ea typeface="+mj-ea"/>
              <a:cs typeface="+mn-cs"/>
            </a:endParaRPr>
          </a:p>
        </p:txBody>
      </p:sp>
      <p:sp>
        <p:nvSpPr>
          <p:cNvPr id="3" name="内容占位符 2"/>
          <p:cNvSpPr>
            <a:spLocks noGrp="1"/>
          </p:cNvSpPr>
          <p:nvPr>
            <p:ph idx="1"/>
          </p:nvPr>
        </p:nvSpPr>
        <p:spPr>
          <a:xfrm>
            <a:off x="457200" y="1714488"/>
            <a:ext cx="8229600" cy="4610112"/>
          </a:xfrm>
        </p:spPr>
        <p:txBody>
          <a:bodyPr/>
          <a:lstStyle/>
          <a:p>
            <a:r>
              <a:rPr lang="zh-CN" altLang="en-US" sz="2400" dirty="0" smtClean="0"/>
              <a:t>例如：用于污水处理的微生物燃料电池研究</a:t>
            </a:r>
            <a:endParaRPr lang="en-US" altLang="zh-CN" sz="2400" dirty="0" smtClean="0"/>
          </a:p>
          <a:p>
            <a:pPr>
              <a:lnSpc>
                <a:spcPct val="150000"/>
              </a:lnSpc>
            </a:pPr>
            <a:r>
              <a:rPr lang="zh-CN" altLang="en-US" sz="2000" dirty="0" smtClean="0"/>
              <a:t>污水</a:t>
            </a:r>
            <a:r>
              <a:rPr lang="en-US" altLang="zh-CN" sz="2000" dirty="0" smtClean="0"/>
              <a:t>: </a:t>
            </a:r>
          </a:p>
          <a:p>
            <a:pPr lvl="1">
              <a:lnSpc>
                <a:spcPct val="150000"/>
              </a:lnSpc>
              <a:buNone/>
            </a:pPr>
            <a:r>
              <a:rPr lang="en-US" altLang="zh-CN" sz="1800" dirty="0" smtClean="0"/>
              <a:t>— Waste water, polluted water</a:t>
            </a:r>
          </a:p>
          <a:p>
            <a:pPr>
              <a:lnSpc>
                <a:spcPct val="150000"/>
              </a:lnSpc>
            </a:pPr>
            <a:r>
              <a:rPr lang="zh-CN" altLang="en-US" sz="2000" dirty="0" smtClean="0"/>
              <a:t>微生物燃料电池：</a:t>
            </a:r>
            <a:endParaRPr lang="en-US" altLang="zh-CN" sz="2000" dirty="0" smtClean="0"/>
          </a:p>
          <a:p>
            <a:pPr>
              <a:lnSpc>
                <a:spcPct val="150000"/>
              </a:lnSpc>
              <a:buNone/>
            </a:pPr>
            <a:r>
              <a:rPr lang="en-US" altLang="zh-CN" sz="2000" dirty="0" smtClean="0"/>
              <a:t>        — </a:t>
            </a:r>
            <a:r>
              <a:rPr lang="en-US" altLang="zh-CN" sz="1800" dirty="0" smtClean="0"/>
              <a:t>Microbial Fuel Cell</a:t>
            </a:r>
          </a:p>
          <a:p>
            <a:endParaRPr lang="zh-CN" altLang="en-US" dirty="0"/>
          </a:p>
        </p:txBody>
      </p:sp>
    </p:spTree>
    <p:extLst>
      <p:ext uri="{BB962C8B-B14F-4D97-AF65-F5344CB8AC3E}">
        <p14:creationId xmlns:p14="http://schemas.microsoft.com/office/powerpoint/2010/main" xmlns="" val="4710758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1124744"/>
            <a:ext cx="8424936" cy="4263752"/>
          </a:xfrm>
        </p:spPr>
        <p:txBody>
          <a:bodyPr vert="horz">
            <a:noAutofit/>
          </a:bodyPr>
          <a:lstStyle/>
          <a:p>
            <a:pPr>
              <a:lnSpc>
                <a:spcPct val="150000"/>
              </a:lnSpc>
            </a:pPr>
            <a:r>
              <a:rPr lang="en-US" altLang="zh-CN" sz="1800" b="0" dirty="0" smtClean="0"/>
              <a:t> </a:t>
            </a:r>
            <a:r>
              <a:rPr lang="zh-CN" altLang="en-US" sz="1800" dirty="0" smtClean="0"/>
              <a:t>污水：</a:t>
            </a:r>
            <a:r>
              <a:rPr lang="en-US" altLang="zh-CN" sz="1800" b="0" dirty="0" smtClean="0"/>
              <a:t>Wastewater or slop or "waste water" or effluent or sewage or "gully drainage*" or sewer or gully or ((dye or paint or "lubricating oil" or sludge or </a:t>
            </a:r>
            <a:r>
              <a:rPr lang="en-US" altLang="zh-CN" sz="1800" b="0" dirty="0" err="1" smtClean="0"/>
              <a:t>befould</a:t>
            </a:r>
            <a:r>
              <a:rPr lang="en-US" altLang="zh-CN" sz="1800" b="0" dirty="0" smtClean="0"/>
              <a:t> or foul or polluted) NEAR/5 water) or "outlet water" or "poison* water" or "harmful water" or "</a:t>
            </a:r>
            <a:r>
              <a:rPr lang="en-US" altLang="zh-CN" sz="1800" b="0" dirty="0" err="1" smtClean="0"/>
              <a:t>toxit</a:t>
            </a:r>
            <a:r>
              <a:rPr lang="en-US" altLang="zh-CN" sz="1800" b="0" dirty="0" smtClean="0"/>
              <a:t> water" or "</a:t>
            </a:r>
            <a:r>
              <a:rPr lang="en-US" altLang="zh-CN" sz="1800" b="0" dirty="0" err="1" smtClean="0"/>
              <a:t>agricultu</a:t>
            </a:r>
            <a:r>
              <a:rPr lang="en-US" altLang="zh-CN" sz="1800" b="0" dirty="0" smtClean="0"/>
              <a:t>* waste" or fecal or "municipal sewage" or "urban sewage" or "Sewage sludge" Or "liquid waste*" or "treatment plant*" or "septic tank*" or "drain field*" or "human excreta" or toilet* or "Cesspit leakage" or rainfall or groundwater or drinks or "cooking oil" or pesticide* or "cleaning liquid*" or feces or </a:t>
            </a:r>
            <a:r>
              <a:rPr lang="en-US" altLang="zh-CN" sz="1800" b="0" dirty="0" err="1" smtClean="0"/>
              <a:t>Blackwater</a:t>
            </a:r>
            <a:r>
              <a:rPr lang="en-US" altLang="zh-CN" sz="1800" b="0" dirty="0" smtClean="0"/>
              <a:t> or biocide* or abattoir* </a:t>
            </a:r>
          </a:p>
          <a:p>
            <a:pPr>
              <a:lnSpc>
                <a:spcPct val="150000"/>
              </a:lnSpc>
            </a:pPr>
            <a:r>
              <a:rPr lang="zh-CN" altLang="en-US" sz="1800" dirty="0" smtClean="0"/>
              <a:t>微生物燃料电池：</a:t>
            </a:r>
            <a:r>
              <a:rPr lang="en-US" altLang="zh-CN" sz="1800" b="0" dirty="0" smtClean="0"/>
              <a:t>"Microbial Fuel Cell*" or "MICROBIAL ELECTROLYSIS CELL*" or "microbial desalination cell*" or "</a:t>
            </a:r>
            <a:r>
              <a:rPr lang="en-US" altLang="zh-CN" sz="1800" b="0" dirty="0" err="1" smtClean="0"/>
              <a:t>photomicrobial</a:t>
            </a:r>
            <a:r>
              <a:rPr lang="en-US" altLang="zh-CN" sz="1800" b="0" dirty="0" smtClean="0"/>
              <a:t> fuel cell*" or "microbial </a:t>
            </a:r>
            <a:r>
              <a:rPr lang="en-US" altLang="zh-CN" sz="1800" b="0" dirty="0" err="1" smtClean="0"/>
              <a:t>electrosynthesis</a:t>
            </a:r>
            <a:r>
              <a:rPr lang="en-US" altLang="zh-CN" sz="1800" b="0" dirty="0" smtClean="0"/>
              <a:t>"</a:t>
            </a:r>
            <a:endParaRPr lang="en-US" altLang="zh-CN" sz="1800" dirty="0">
              <a:latin typeface="Arial Unicode MS" pitchFamily="34" charset="-122"/>
              <a:ea typeface="Arial Unicode MS" pitchFamily="34" charset="-122"/>
              <a:cs typeface="Arial Unicode MS" pitchFamily="34" charset="-122"/>
            </a:endParaRPr>
          </a:p>
        </p:txBody>
      </p:sp>
      <p:sp>
        <p:nvSpPr>
          <p:cNvPr id="6" name="标题 1"/>
          <p:cNvSpPr>
            <a:spLocks noGrp="1"/>
          </p:cNvSpPr>
          <p:nvPr>
            <p:ph type="title"/>
          </p:nvPr>
        </p:nvSpPr>
        <p:spPr>
          <a:xfrm>
            <a:off x="611188" y="413792"/>
            <a:ext cx="7993062" cy="1143000"/>
          </a:xfrm>
        </p:spPr>
        <p:txBody>
          <a:bodyPr>
            <a:normAutofit/>
          </a:bodyPr>
          <a:lstStyle/>
          <a:p>
            <a:r>
              <a:rPr lang="en-US" altLang="zh-CN" kern="1200" dirty="0" smtClean="0">
                <a:latin typeface="+mj-ea"/>
                <a:ea typeface="+mj-ea"/>
                <a:cs typeface="+mn-cs"/>
              </a:rPr>
              <a:t>Web of Science</a:t>
            </a:r>
            <a:r>
              <a:rPr lang="zh-CN" altLang="en-US" kern="1200" dirty="0" smtClean="0">
                <a:latin typeface="+mj-ea"/>
                <a:ea typeface="+mj-ea"/>
                <a:cs typeface="+mn-cs"/>
              </a:rPr>
              <a:t>平台检索应用</a:t>
            </a:r>
            <a:endParaRPr lang="zh-CN" altLang="en-US" kern="1200" dirty="0">
              <a:latin typeface="+mj-ea"/>
              <a:ea typeface="+mj-ea"/>
              <a:cs typeface="+mn-cs"/>
            </a:endParaRPr>
          </a:p>
        </p:txBody>
      </p:sp>
    </p:spTree>
    <p:extLst>
      <p:ext uri="{BB962C8B-B14F-4D97-AF65-F5344CB8AC3E}">
        <p14:creationId xmlns:p14="http://schemas.microsoft.com/office/powerpoint/2010/main" xmlns="" val="265131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2332" t="2863" r="13307" b="40161"/>
          <a:stretch/>
        </p:blipFill>
        <p:spPr bwMode="auto">
          <a:xfrm>
            <a:off x="20686" y="476672"/>
            <a:ext cx="9092004" cy="39608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 name="图片 15" descr="1.png"/>
          <p:cNvPicPr>
            <a:picLocks noChangeAspect="1"/>
          </p:cNvPicPr>
          <p:nvPr/>
        </p:nvPicPr>
        <p:blipFill>
          <a:blip r:embed="rId3" cstate="print"/>
          <a:srcRect t="36350" r="42608" b="42650"/>
          <a:stretch>
            <a:fillRect/>
          </a:stretch>
        </p:blipFill>
        <p:spPr>
          <a:xfrm>
            <a:off x="-36512" y="4464496"/>
            <a:ext cx="6353977" cy="2420888"/>
          </a:xfrm>
          <a:prstGeom prst="rect">
            <a:avLst/>
          </a:prstGeom>
        </p:spPr>
      </p:pic>
      <p:sp>
        <p:nvSpPr>
          <p:cNvPr id="20484" name="椭圆 7"/>
          <p:cNvSpPr>
            <a:spLocks noChangeArrowheads="1"/>
          </p:cNvSpPr>
          <p:nvPr/>
        </p:nvSpPr>
        <p:spPr bwMode="auto">
          <a:xfrm>
            <a:off x="129010" y="2366807"/>
            <a:ext cx="1285875" cy="357187"/>
          </a:xfrm>
          <a:prstGeom prst="ellipse">
            <a:avLst/>
          </a:prstGeom>
          <a:noFill/>
          <a:ln w="1905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20485" name="椭圆 8"/>
          <p:cNvSpPr>
            <a:spLocks noChangeArrowheads="1"/>
          </p:cNvSpPr>
          <p:nvPr/>
        </p:nvSpPr>
        <p:spPr bwMode="auto">
          <a:xfrm>
            <a:off x="4355975" y="2309545"/>
            <a:ext cx="1285875" cy="357187"/>
          </a:xfrm>
          <a:prstGeom prst="ellipse">
            <a:avLst/>
          </a:prstGeom>
          <a:noFill/>
          <a:ln w="1905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20486" name="圆角矩形 9"/>
          <p:cNvSpPr>
            <a:spLocks noChangeArrowheads="1"/>
          </p:cNvSpPr>
          <p:nvPr/>
        </p:nvSpPr>
        <p:spPr bwMode="auto">
          <a:xfrm>
            <a:off x="5796136" y="2263377"/>
            <a:ext cx="864096" cy="449521"/>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20487" name="椭圆 10"/>
          <p:cNvSpPr>
            <a:spLocks noChangeArrowheads="1"/>
          </p:cNvSpPr>
          <p:nvPr/>
        </p:nvSpPr>
        <p:spPr bwMode="auto">
          <a:xfrm>
            <a:off x="643358" y="4625752"/>
            <a:ext cx="785812" cy="2232248"/>
          </a:xfrm>
          <a:prstGeom prst="ellipse">
            <a:avLst/>
          </a:prstGeom>
          <a:noFill/>
          <a:ln w="1905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20488" name="椭圆 11"/>
          <p:cNvSpPr>
            <a:spLocks noChangeArrowheads="1"/>
          </p:cNvSpPr>
          <p:nvPr/>
        </p:nvSpPr>
        <p:spPr bwMode="auto">
          <a:xfrm>
            <a:off x="-36513" y="3588064"/>
            <a:ext cx="2902797" cy="946090"/>
          </a:xfrm>
          <a:prstGeom prst="ellipse">
            <a:avLst/>
          </a:prstGeom>
          <a:noFill/>
          <a:ln w="1905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20489" name="圆角矩形 12"/>
          <p:cNvSpPr>
            <a:spLocks noChangeArrowheads="1"/>
          </p:cNvSpPr>
          <p:nvPr/>
        </p:nvSpPr>
        <p:spPr bwMode="auto">
          <a:xfrm>
            <a:off x="20686" y="1351266"/>
            <a:ext cx="3975250" cy="390469"/>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20490" name="TextBox 14"/>
          <p:cNvSpPr txBox="1">
            <a:spLocks noChangeArrowheads="1"/>
          </p:cNvSpPr>
          <p:nvPr/>
        </p:nvSpPr>
        <p:spPr bwMode="auto">
          <a:xfrm>
            <a:off x="3182512" y="846138"/>
            <a:ext cx="3786187" cy="369888"/>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b="1" dirty="0"/>
              <a:t>1.</a:t>
            </a:r>
            <a:r>
              <a:rPr lang="zh-CN" altLang="en-US" b="1" dirty="0"/>
              <a:t>选择 </a:t>
            </a:r>
            <a:r>
              <a:rPr lang="en-US" altLang="zh-CN" b="1" dirty="0"/>
              <a:t>Web of Science </a:t>
            </a:r>
            <a:r>
              <a:rPr lang="zh-CN" altLang="en-US" b="1" dirty="0" smtClean="0"/>
              <a:t>核心集合</a:t>
            </a:r>
            <a:endParaRPr lang="zh-CN" altLang="en-US" b="1" dirty="0"/>
          </a:p>
        </p:txBody>
      </p:sp>
      <p:sp>
        <p:nvSpPr>
          <p:cNvPr id="20491" name="TextBox 15"/>
          <p:cNvSpPr txBox="1">
            <a:spLocks noChangeArrowheads="1"/>
          </p:cNvSpPr>
          <p:nvPr/>
        </p:nvSpPr>
        <p:spPr bwMode="auto">
          <a:xfrm>
            <a:off x="4932040" y="2712898"/>
            <a:ext cx="3357562" cy="120015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b="1" dirty="0"/>
              <a:t>2.</a:t>
            </a:r>
            <a:r>
              <a:rPr lang="zh-CN" altLang="en-US" b="1" dirty="0"/>
              <a:t>打开下拉菜单选择检索项</a:t>
            </a:r>
            <a:r>
              <a:rPr lang="en-US" altLang="zh-CN" b="1" dirty="0"/>
              <a:t>topic</a:t>
            </a:r>
            <a:r>
              <a:rPr lang="zh-CN" altLang="en-US" b="1" dirty="0"/>
              <a:t>（</a:t>
            </a:r>
            <a:r>
              <a:rPr lang="en-US" altLang="zh-CN" b="1" dirty="0"/>
              <a:t>Title ,Abstract, Author, Keywords, Keywords Plus</a:t>
            </a:r>
            <a:r>
              <a:rPr lang="en-US" altLang="zh-CN" b="1" baseline="30000" dirty="0"/>
              <a:t>®</a:t>
            </a:r>
            <a:r>
              <a:rPr lang="zh-CN" altLang="en-US" b="1" dirty="0"/>
              <a:t>）</a:t>
            </a:r>
            <a:endParaRPr lang="zh-CN" altLang="en-US" dirty="0"/>
          </a:p>
        </p:txBody>
      </p:sp>
      <p:sp>
        <p:nvSpPr>
          <p:cNvPr id="20492" name="TextBox 16"/>
          <p:cNvSpPr txBox="1">
            <a:spLocks noChangeArrowheads="1"/>
          </p:cNvSpPr>
          <p:nvPr/>
        </p:nvSpPr>
        <p:spPr bwMode="auto">
          <a:xfrm>
            <a:off x="2146668" y="2365690"/>
            <a:ext cx="2071687" cy="120015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b="1" dirty="0"/>
              <a:t>3. </a:t>
            </a:r>
            <a:r>
              <a:rPr lang="zh-CN" altLang="en-US" b="1" dirty="0"/>
              <a:t>输入</a:t>
            </a:r>
            <a:r>
              <a:rPr lang="en-US" altLang="zh-CN" b="1" dirty="0"/>
              <a:t>topic</a:t>
            </a:r>
          </a:p>
          <a:p>
            <a:pPr eaLnBrk="1" hangingPunct="1"/>
            <a:r>
              <a:rPr lang="zh-CN" altLang="en-US" b="1" dirty="0"/>
              <a:t>注意逻辑运算符和通配符的使用</a:t>
            </a:r>
            <a:endParaRPr lang="en-US" altLang="zh-CN" b="1" dirty="0"/>
          </a:p>
          <a:p>
            <a:pPr eaLnBrk="1" hangingPunct="1"/>
            <a:endParaRPr lang="en-US" altLang="zh-CN" b="1" dirty="0"/>
          </a:p>
        </p:txBody>
      </p:sp>
      <p:sp>
        <p:nvSpPr>
          <p:cNvPr id="20493" name="TextBox 17"/>
          <p:cNvSpPr txBox="1">
            <a:spLocks noChangeArrowheads="1"/>
          </p:cNvSpPr>
          <p:nvPr/>
        </p:nvSpPr>
        <p:spPr bwMode="auto">
          <a:xfrm>
            <a:off x="2619058" y="4349210"/>
            <a:ext cx="2004075" cy="36933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b="1" dirty="0"/>
              <a:t>4.</a:t>
            </a:r>
            <a:r>
              <a:rPr lang="zh-CN" altLang="en-US" b="1" dirty="0" smtClean="0"/>
              <a:t>选择</a:t>
            </a:r>
            <a:r>
              <a:rPr lang="zh-CN" altLang="en-US" b="1" dirty="0"/>
              <a:t>索引</a:t>
            </a:r>
            <a:r>
              <a:rPr lang="zh-CN" altLang="en-US" b="1" dirty="0" smtClean="0"/>
              <a:t>，</a:t>
            </a:r>
            <a:r>
              <a:rPr lang="zh-CN" altLang="en-US" b="1" dirty="0"/>
              <a:t>年代</a:t>
            </a:r>
          </a:p>
        </p:txBody>
      </p:sp>
      <p:sp>
        <p:nvSpPr>
          <p:cNvPr id="20494" name="TextBox 18"/>
          <p:cNvSpPr txBox="1">
            <a:spLocks noChangeArrowheads="1"/>
          </p:cNvSpPr>
          <p:nvPr/>
        </p:nvSpPr>
        <p:spPr bwMode="auto">
          <a:xfrm>
            <a:off x="5797941" y="1893490"/>
            <a:ext cx="1992313" cy="36988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b="1" dirty="0"/>
              <a:t>5.</a:t>
            </a:r>
            <a:r>
              <a:rPr lang="zh-CN" altLang="en-US" b="1" dirty="0"/>
              <a:t>点击检索按检索</a:t>
            </a:r>
          </a:p>
        </p:txBody>
      </p:sp>
    </p:spTree>
    <p:extLst>
      <p:ext uri="{BB962C8B-B14F-4D97-AF65-F5344CB8AC3E}">
        <p14:creationId xmlns:p14="http://schemas.microsoft.com/office/powerpoint/2010/main" xmlns="" val="230769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48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49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48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48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4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P spid="20486" grpId="0" animBg="1"/>
      <p:bldP spid="20487" grpId="0" animBg="1"/>
      <p:bldP spid="20488" grpId="0" animBg="1"/>
      <p:bldP spid="20489" grpId="0" animBg="1"/>
      <p:bldP spid="20490" grpId="0" animBg="1"/>
      <p:bldP spid="20491" grpId="0" animBg="1"/>
      <p:bldP spid="20492" grpId="0" animBg="1"/>
      <p:bldP spid="20493" grpId="0" animBg="1"/>
      <p:bldP spid="2049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611188" y="413792"/>
            <a:ext cx="7993062" cy="1143000"/>
          </a:xfrm>
        </p:spPr>
        <p:txBody>
          <a:bodyPr>
            <a:normAutofit/>
          </a:bodyPr>
          <a:lstStyle/>
          <a:p>
            <a:r>
              <a:rPr lang="en-US" altLang="zh-CN" kern="1200" dirty="0" smtClean="0">
                <a:latin typeface="+mn-lt"/>
                <a:ea typeface="+mn-ea"/>
                <a:cs typeface="+mn-cs"/>
              </a:rPr>
              <a:t> Web of Science</a:t>
            </a:r>
            <a:r>
              <a:rPr lang="zh-CN" altLang="en-US" kern="1200" dirty="0" smtClean="0">
                <a:latin typeface="+mn-lt"/>
                <a:ea typeface="+mn-ea"/>
                <a:cs typeface="+mn-cs"/>
              </a:rPr>
              <a:t>平台检索应用</a:t>
            </a:r>
            <a:endParaRPr lang="zh-CN" altLang="en-US" kern="1200" dirty="0">
              <a:latin typeface="+mn-lt"/>
              <a:ea typeface="+mn-ea"/>
              <a:cs typeface="+mn-cs"/>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2286" r="12420"/>
          <a:stretch/>
        </p:blipFill>
        <p:spPr bwMode="auto">
          <a:xfrm>
            <a:off x="-63509" y="0"/>
            <a:ext cx="9925622" cy="7581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椭圆 10"/>
          <p:cNvSpPr>
            <a:spLocks noChangeArrowheads="1"/>
          </p:cNvSpPr>
          <p:nvPr/>
        </p:nvSpPr>
        <p:spPr bwMode="auto">
          <a:xfrm>
            <a:off x="179512" y="1052736"/>
            <a:ext cx="1547664" cy="563773"/>
          </a:xfrm>
          <a:prstGeom prst="ellipse">
            <a:avLst/>
          </a:prstGeom>
          <a:noFill/>
          <a:ln w="1905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pic>
        <p:nvPicPr>
          <p:cNvPr id="6" name="图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08304" y="260648"/>
            <a:ext cx="2519626" cy="1889720"/>
          </a:xfrm>
          <a:prstGeom prst="rect">
            <a:avLst/>
          </a:prstGeom>
        </p:spPr>
      </p:pic>
      <p:sp>
        <p:nvSpPr>
          <p:cNvPr id="7" name="TextBox 6"/>
          <p:cNvSpPr txBox="1"/>
          <p:nvPr/>
        </p:nvSpPr>
        <p:spPr>
          <a:xfrm>
            <a:off x="7796605" y="332656"/>
            <a:ext cx="2031325" cy="369332"/>
          </a:xfrm>
          <a:prstGeom prst="rect">
            <a:avLst/>
          </a:prstGeom>
          <a:noFill/>
        </p:spPr>
        <p:txBody>
          <a:bodyPr wrap="none" rtlCol="0">
            <a:spAutoFit/>
          </a:bodyPr>
          <a:lstStyle/>
          <a:p>
            <a:r>
              <a:rPr lang="zh-CN" altLang="en-US" dirty="0" smtClean="0">
                <a:latin typeface="+mj-ea"/>
                <a:ea typeface="+mj-ea"/>
              </a:rPr>
              <a:t>太多了，看不完！</a:t>
            </a:r>
            <a:endParaRPr lang="zh-CN" altLang="en-US" dirty="0">
              <a:latin typeface="+mj-ea"/>
              <a:ea typeface="+mj-ea"/>
            </a:endParaRPr>
          </a:p>
        </p:txBody>
      </p:sp>
    </p:spTree>
    <p:extLst>
      <p:ext uri="{BB962C8B-B14F-4D97-AF65-F5344CB8AC3E}">
        <p14:creationId xmlns:p14="http://schemas.microsoft.com/office/powerpoint/2010/main" xmlns="" val="351006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3109" r="12735"/>
          <a:stretch/>
        </p:blipFill>
        <p:spPr bwMode="auto">
          <a:xfrm>
            <a:off x="-16997" y="1772816"/>
            <a:ext cx="9133429" cy="70838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标题 1"/>
          <p:cNvSpPr txBox="1">
            <a:spLocks/>
          </p:cNvSpPr>
          <p:nvPr/>
        </p:nvSpPr>
        <p:spPr bwMode="auto">
          <a:xfrm>
            <a:off x="395536" y="989856"/>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smtClean="0">
                <a:ln>
                  <a:noFill/>
                </a:ln>
                <a:solidFill>
                  <a:schemeClr val="tx1"/>
                </a:solidFill>
                <a:effectLst/>
                <a:uLnTx/>
                <a:uFillTx/>
                <a:latin typeface="华文楷体" pitchFamily="2" charset="-122"/>
                <a:ea typeface="华文楷体" pitchFamily="2" charset="-122"/>
                <a:cs typeface="+mj-cs"/>
              </a:rPr>
              <a:t>1. </a:t>
            </a:r>
            <a:r>
              <a:rPr kumimoji="0" lang="zh-CN" altLang="en-US" sz="2400" b="1" i="0" u="none" strike="noStrike" kern="0" cap="none" spc="0" normalizeH="0" baseline="0" noProof="0" dirty="0" smtClean="0">
                <a:ln>
                  <a:noFill/>
                </a:ln>
                <a:solidFill>
                  <a:schemeClr val="tx1"/>
                </a:solidFill>
                <a:effectLst/>
                <a:uLnTx/>
                <a:uFillTx/>
                <a:latin typeface="华文楷体" pitchFamily="2" charset="-122"/>
                <a:ea typeface="华文楷体" pitchFamily="2" charset="-122"/>
                <a:cs typeface="+mj-cs"/>
              </a:rPr>
              <a:t>如何初步精炼文献？</a:t>
            </a:r>
            <a:endParaRPr kumimoji="0" lang="zh-CN" altLang="en-US" sz="2400" b="1" i="0" u="none" strike="noStrike" kern="0" cap="none" spc="0" normalizeH="0" baseline="0" noProof="0" dirty="0">
              <a:ln>
                <a:noFill/>
              </a:ln>
              <a:solidFill>
                <a:schemeClr val="tx1"/>
              </a:solidFill>
              <a:effectLst/>
              <a:uLnTx/>
              <a:uFillTx/>
              <a:latin typeface="华文楷体" pitchFamily="2" charset="-122"/>
              <a:ea typeface="华文楷体" pitchFamily="2" charset="-122"/>
              <a:cs typeface="+mj-cs"/>
            </a:endParaRPr>
          </a:p>
        </p:txBody>
      </p:sp>
      <p:sp>
        <p:nvSpPr>
          <p:cNvPr id="9" name="TextBox 8"/>
          <p:cNvSpPr txBox="1">
            <a:spLocks noChangeArrowheads="1"/>
          </p:cNvSpPr>
          <p:nvPr/>
        </p:nvSpPr>
        <p:spPr bwMode="auto">
          <a:xfrm>
            <a:off x="3103601" y="6436721"/>
            <a:ext cx="4446959" cy="36933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zh-CN" altLang="en-US" b="1" dirty="0" smtClean="0"/>
              <a:t>得到</a:t>
            </a:r>
            <a:r>
              <a:rPr lang="zh-CN" altLang="en-US" b="1" dirty="0"/>
              <a:t>初步检索结果后，精炼检索</a:t>
            </a:r>
            <a:r>
              <a:rPr lang="zh-CN" altLang="en-US" b="1" dirty="0" smtClean="0"/>
              <a:t>结果</a:t>
            </a:r>
            <a:endParaRPr lang="zh-CN" altLang="en-US" b="1" dirty="0"/>
          </a:p>
        </p:txBody>
      </p:sp>
      <p:sp>
        <p:nvSpPr>
          <p:cNvPr id="10" name="圆角矩形 6"/>
          <p:cNvSpPr>
            <a:spLocks noChangeArrowheads="1"/>
          </p:cNvSpPr>
          <p:nvPr/>
        </p:nvSpPr>
        <p:spPr bwMode="auto">
          <a:xfrm>
            <a:off x="0" y="2780928"/>
            <a:ext cx="1403648" cy="504056"/>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12" name="标题 1"/>
          <p:cNvSpPr>
            <a:spLocks noGrp="1"/>
          </p:cNvSpPr>
          <p:nvPr>
            <p:ph type="title"/>
          </p:nvPr>
        </p:nvSpPr>
        <p:spPr>
          <a:xfrm>
            <a:off x="611188" y="341784"/>
            <a:ext cx="7993062" cy="1143000"/>
          </a:xfrm>
        </p:spPr>
        <p:txBody>
          <a:bodyPr>
            <a:normAutofit fontScale="90000"/>
          </a:bodyPr>
          <a:lstStyle/>
          <a:p>
            <a:r>
              <a:rPr lang="en-US" altLang="zh-CN" b="1" dirty="0" smtClean="0"/>
              <a:t>2</a:t>
            </a:r>
            <a:r>
              <a:rPr lang="zh-CN" altLang="en-US" b="1" dirty="0" smtClean="0"/>
              <a:t>、</a:t>
            </a:r>
            <a:r>
              <a:rPr lang="en-US" altLang="zh-CN" b="1" dirty="0"/>
              <a:t>Web of Science</a:t>
            </a:r>
            <a:r>
              <a:rPr lang="zh-CN" altLang="en-US" b="1" dirty="0"/>
              <a:t>平台检索应用</a:t>
            </a:r>
            <a:r>
              <a:rPr lang="en-US" altLang="zh-CN" b="1" dirty="0"/>
              <a:t/>
            </a:r>
            <a:br>
              <a:rPr lang="en-US" altLang="zh-CN" b="1" dirty="0"/>
            </a:br>
            <a:r>
              <a:rPr lang="zh-CN" altLang="en-US" b="1" dirty="0"/>
              <a:t>锁定特定主题的重要文献</a:t>
            </a:r>
            <a:endParaRPr lang="zh-CN" altLang="en-US" kern="1200" dirty="0">
              <a:latin typeface="+mn-lt"/>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2436159" y="3286363"/>
            <a:ext cx="2070350" cy="1988840"/>
          </a:xfrm>
          <a:prstGeom prst="rect">
            <a:avLst/>
          </a:prstGeom>
          <a:noFill/>
          <a:ln w="25400">
            <a:solidFill>
              <a:srgbClr val="FFC000"/>
            </a:solid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782" y="542705"/>
            <a:ext cx="2114550" cy="63754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cxnSp>
        <p:nvCxnSpPr>
          <p:cNvPr id="18" name="直接箭头连接符 17"/>
          <p:cNvCxnSpPr/>
          <p:nvPr/>
        </p:nvCxnSpPr>
        <p:spPr>
          <a:xfrm>
            <a:off x="1259632" y="3736379"/>
            <a:ext cx="1176527"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圆角矩形 6"/>
          <p:cNvSpPr>
            <a:spLocks noChangeArrowheads="1"/>
          </p:cNvSpPr>
          <p:nvPr/>
        </p:nvSpPr>
        <p:spPr bwMode="auto">
          <a:xfrm>
            <a:off x="107504" y="3644047"/>
            <a:ext cx="1152128" cy="184665"/>
          </a:xfrm>
          <a:prstGeom prst="roundRect">
            <a:avLst>
              <a:gd name="adj" fmla="val 16667"/>
            </a:avLst>
          </a:prstGeom>
          <a:noFill/>
          <a:ln w="349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19" name="圆角矩形 6"/>
          <p:cNvSpPr>
            <a:spLocks noChangeArrowheads="1"/>
          </p:cNvSpPr>
          <p:nvPr/>
        </p:nvSpPr>
        <p:spPr bwMode="auto">
          <a:xfrm>
            <a:off x="2843808" y="2833923"/>
            <a:ext cx="1152128" cy="361288"/>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Tree>
    <p:extLst>
      <p:ext uri="{BB962C8B-B14F-4D97-AF65-F5344CB8AC3E}">
        <p14:creationId xmlns:p14="http://schemas.microsoft.com/office/powerpoint/2010/main" xmlns="" val="420892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1" nodeType="clickEffect">
                                  <p:stCondLst>
                                    <p:cond delay="0"/>
                                  </p:stCondLst>
                                  <p:childTnLst>
                                    <p:animEffect transition="out" filter="wipe(down)">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22" presetClass="exit" presetSubtype="4" fill="hold" nodeType="withEffect">
                                  <p:stCondLst>
                                    <p:cond delay="0"/>
                                  </p:stCondLst>
                                  <p:childTnLst>
                                    <p:animEffect transition="out" filter="wipe(down)">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22" presetClass="exit" presetSubtype="4" fill="hold" nodeType="withEffect">
                                  <p:stCondLst>
                                    <p:cond delay="0"/>
                                  </p:stCondLst>
                                  <p:childTnLst>
                                    <p:animEffect transition="out" filter="wipe(down)">
                                      <p:cBhvr>
                                        <p:cTn id="30" dur="500"/>
                                        <p:tgtEl>
                                          <p:spTgt spid="1026"/>
                                        </p:tgtEl>
                                      </p:cBhvr>
                                    </p:animEffect>
                                    <p:set>
                                      <p:cBhvr>
                                        <p:cTn id="31" dur="1" fill="hold">
                                          <p:stCondLst>
                                            <p:cond delay="499"/>
                                          </p:stCondLst>
                                        </p:cTn>
                                        <p:tgtEl>
                                          <p:spTgt spid="102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3" grpId="1"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3393" r="12551"/>
          <a:stretch/>
        </p:blipFill>
        <p:spPr bwMode="auto">
          <a:xfrm>
            <a:off x="-36512" y="1627742"/>
            <a:ext cx="9180512" cy="7129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标题 1"/>
          <p:cNvSpPr>
            <a:spLocks noGrp="1"/>
          </p:cNvSpPr>
          <p:nvPr>
            <p:ph type="title"/>
          </p:nvPr>
        </p:nvSpPr>
        <p:spPr>
          <a:xfrm>
            <a:off x="395536" y="845840"/>
            <a:ext cx="8229600" cy="1143000"/>
          </a:xfrm>
        </p:spPr>
        <p:txBody>
          <a:bodyPr>
            <a:normAutofit/>
          </a:bodyPr>
          <a:lstStyle/>
          <a:p>
            <a:r>
              <a:rPr lang="en-US" altLang="zh-CN" sz="2400" b="1" dirty="0" smtClean="0">
                <a:solidFill>
                  <a:schemeClr val="tx1"/>
                </a:solidFill>
                <a:latin typeface="华文楷体" pitchFamily="2" charset="-122"/>
                <a:ea typeface="华文楷体" pitchFamily="2" charset="-122"/>
              </a:rPr>
              <a:t>2. </a:t>
            </a:r>
            <a:r>
              <a:rPr lang="zh-CN" altLang="en-US" sz="2400" b="1" dirty="0" smtClean="0">
                <a:solidFill>
                  <a:schemeClr val="tx1"/>
                </a:solidFill>
                <a:latin typeface="华文楷体" pitchFamily="2" charset="-122"/>
                <a:ea typeface="华文楷体" pitchFamily="2" charset="-122"/>
              </a:rPr>
              <a:t>如何</a:t>
            </a:r>
            <a:r>
              <a:rPr lang="zh-CN" altLang="en-US" sz="2400" b="1" dirty="0">
                <a:solidFill>
                  <a:schemeClr val="tx1"/>
                </a:solidFill>
                <a:latin typeface="华文楷体" pitchFamily="2" charset="-122"/>
                <a:ea typeface="华文楷体" pitchFamily="2" charset="-122"/>
              </a:rPr>
              <a:t>从中筛选出经典文献、重要文献？</a:t>
            </a:r>
          </a:p>
        </p:txBody>
      </p:sp>
      <p:sp>
        <p:nvSpPr>
          <p:cNvPr id="7" name="矩形 4"/>
          <p:cNvSpPr>
            <a:spLocks noChangeArrowheads="1"/>
          </p:cNvSpPr>
          <p:nvPr/>
        </p:nvSpPr>
        <p:spPr bwMode="auto">
          <a:xfrm>
            <a:off x="6899563" y="4581128"/>
            <a:ext cx="2064925" cy="36933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zh-CN" altLang="en-US" b="1" dirty="0" smtClean="0"/>
              <a:t>找到高被引的</a:t>
            </a:r>
            <a:r>
              <a:rPr lang="zh-CN" altLang="en-US" b="1" dirty="0"/>
              <a:t>论文</a:t>
            </a:r>
          </a:p>
        </p:txBody>
      </p:sp>
      <p:sp>
        <p:nvSpPr>
          <p:cNvPr id="20" name="圆角矩形 6"/>
          <p:cNvSpPr>
            <a:spLocks noChangeArrowheads="1"/>
          </p:cNvSpPr>
          <p:nvPr/>
        </p:nvSpPr>
        <p:spPr bwMode="auto">
          <a:xfrm>
            <a:off x="7380312" y="3787792"/>
            <a:ext cx="1440160" cy="721328"/>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13" name="标题 1"/>
          <p:cNvSpPr txBox="1">
            <a:spLocks/>
          </p:cNvSpPr>
          <p:nvPr/>
        </p:nvSpPr>
        <p:spPr bwMode="auto">
          <a:xfrm>
            <a:off x="611188" y="413792"/>
            <a:ext cx="799306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lgn="ctr">
              <a:defRPr/>
            </a:pPr>
            <a:r>
              <a:rPr lang="zh-CN" altLang="en-US" sz="3200" b="1" dirty="0">
                <a:solidFill>
                  <a:srgbClr val="58175B"/>
                </a:solidFill>
                <a:latin typeface="微软雅黑" panose="020B0503020204020204" pitchFamily="34" charset="-122"/>
                <a:ea typeface="微软雅黑" panose="020B0503020204020204" pitchFamily="34" charset="-122"/>
                <a:cs typeface="+mj-cs"/>
              </a:rPr>
              <a:t>锁定特定主题的重要文献</a:t>
            </a:r>
          </a:p>
        </p:txBody>
      </p:sp>
    </p:spTree>
    <p:extLst>
      <p:ext uri="{BB962C8B-B14F-4D97-AF65-F5344CB8AC3E}">
        <p14:creationId xmlns:p14="http://schemas.microsoft.com/office/powerpoint/2010/main" xmlns="" val="20807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a:spLocks noChangeArrowheads="1"/>
          </p:cNvSpPr>
          <p:nvPr/>
        </p:nvSpPr>
        <p:spPr bwMode="auto">
          <a:xfrm>
            <a:off x="5975648" y="4643844"/>
            <a:ext cx="3168352" cy="36933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zh-CN" altLang="en-US" b="1" dirty="0" smtClean="0"/>
              <a:t>找到最新发表的研究论文</a:t>
            </a:r>
            <a:endParaRPr lang="zh-CN" altLang="en-US" b="1" dirty="0"/>
          </a:p>
        </p:txBody>
      </p:sp>
      <p:sp>
        <p:nvSpPr>
          <p:cNvPr id="20" name="圆角矩形 6"/>
          <p:cNvSpPr>
            <a:spLocks noChangeArrowheads="1"/>
          </p:cNvSpPr>
          <p:nvPr/>
        </p:nvSpPr>
        <p:spPr bwMode="auto">
          <a:xfrm>
            <a:off x="2750818" y="4242652"/>
            <a:ext cx="4125438" cy="216024"/>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13" name="标题 1"/>
          <p:cNvSpPr txBox="1">
            <a:spLocks/>
          </p:cNvSpPr>
          <p:nvPr/>
        </p:nvSpPr>
        <p:spPr bwMode="auto">
          <a:xfrm>
            <a:off x="709311" y="485800"/>
            <a:ext cx="799306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zh-CN" sz="3200" b="1" dirty="0">
                <a:solidFill>
                  <a:srgbClr val="58175B"/>
                </a:solidFill>
                <a:latin typeface="微软雅黑" panose="020B0503020204020204" pitchFamily="34" charset="-122"/>
                <a:ea typeface="微软雅黑" panose="020B0503020204020204" pitchFamily="34" charset="-122"/>
                <a:cs typeface="+mj-cs"/>
              </a:rPr>
              <a:t>Web of Science</a:t>
            </a:r>
            <a:r>
              <a:rPr lang="zh-CN" altLang="en-US" sz="3200" b="1" dirty="0">
                <a:solidFill>
                  <a:srgbClr val="58175B"/>
                </a:solidFill>
                <a:latin typeface="微软雅黑" panose="020B0503020204020204" pitchFamily="34" charset="-122"/>
                <a:ea typeface="微软雅黑" panose="020B0503020204020204" pitchFamily="34" charset="-122"/>
                <a:cs typeface="+mj-cs"/>
              </a:rPr>
              <a:t>平台检索应用</a:t>
            </a:r>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3393" r="12551"/>
          <a:stretch/>
        </p:blipFill>
        <p:spPr bwMode="auto">
          <a:xfrm>
            <a:off x="17835" y="1628800"/>
            <a:ext cx="9180512" cy="7129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782" y="542705"/>
            <a:ext cx="2114550" cy="63754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17" name="圆角矩形 6"/>
          <p:cNvSpPr>
            <a:spLocks noChangeArrowheads="1"/>
          </p:cNvSpPr>
          <p:nvPr/>
        </p:nvSpPr>
        <p:spPr bwMode="auto">
          <a:xfrm>
            <a:off x="107504" y="4036423"/>
            <a:ext cx="1152128" cy="184665"/>
          </a:xfrm>
          <a:prstGeom prst="roundRect">
            <a:avLst>
              <a:gd name="adj" fmla="val 16667"/>
            </a:avLst>
          </a:prstGeom>
          <a:noFill/>
          <a:ln w="349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cxnSp>
        <p:nvCxnSpPr>
          <p:cNvPr id="16" name="直接箭头连接符 15"/>
          <p:cNvCxnSpPr/>
          <p:nvPr/>
        </p:nvCxnSpPr>
        <p:spPr>
          <a:xfrm>
            <a:off x="1259632" y="4128755"/>
            <a:ext cx="1176527"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圆角矩形 6"/>
          <p:cNvSpPr>
            <a:spLocks noChangeArrowheads="1"/>
          </p:cNvSpPr>
          <p:nvPr/>
        </p:nvSpPr>
        <p:spPr bwMode="auto">
          <a:xfrm>
            <a:off x="2483594" y="3730251"/>
            <a:ext cx="6336878" cy="994893"/>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436159" y="3177445"/>
            <a:ext cx="2204217" cy="1835731"/>
          </a:xfrm>
          <a:prstGeom prst="rect">
            <a:avLst/>
          </a:prstGeom>
          <a:noFill/>
          <a:ln w="28575">
            <a:solidFill>
              <a:srgbClr val="FFC000"/>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423202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par>
                                <p:cTn id="15" presetID="22" presetClass="entr" presetSubtype="4"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22" presetClass="exit" presetSubtype="4" fill="hold" nodeType="withEffect">
                                  <p:stCondLst>
                                    <p:cond delay="0"/>
                                  </p:stCondLst>
                                  <p:childTnLst>
                                    <p:animEffect transition="out" filter="wipe(down)">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22" presetClass="exit" presetSubtype="4" fill="hold" nodeType="withEffect">
                                  <p:stCondLst>
                                    <p:cond delay="0"/>
                                  </p:stCondLst>
                                  <p:childTnLst>
                                    <p:animEffect transition="out" filter="wipe(down)">
                                      <p:cBhvr>
                                        <p:cTn id="27" dur="500"/>
                                        <p:tgtEl>
                                          <p:spTgt spid="7170"/>
                                        </p:tgtEl>
                                      </p:cBhvr>
                                    </p:animEffect>
                                    <p:set>
                                      <p:cBhvr>
                                        <p:cTn id="28" dur="1" fill="hold">
                                          <p:stCondLst>
                                            <p:cond delay="499"/>
                                          </p:stCondLst>
                                        </p:cTn>
                                        <p:tgtEl>
                                          <p:spTgt spid="717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2488" r="13541"/>
          <a:stretch/>
        </p:blipFill>
        <p:spPr bwMode="auto">
          <a:xfrm>
            <a:off x="72007" y="1556792"/>
            <a:ext cx="9036497" cy="69457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标题 1"/>
          <p:cNvSpPr>
            <a:spLocks noGrp="1"/>
          </p:cNvSpPr>
          <p:nvPr>
            <p:ph type="title"/>
          </p:nvPr>
        </p:nvSpPr>
        <p:spPr>
          <a:xfrm>
            <a:off x="395536" y="845840"/>
            <a:ext cx="8229600" cy="1143000"/>
          </a:xfrm>
        </p:spPr>
        <p:txBody>
          <a:bodyPr>
            <a:normAutofit/>
          </a:bodyPr>
          <a:lstStyle/>
          <a:p>
            <a:r>
              <a:rPr lang="en-US" altLang="zh-CN" sz="2400" b="1" dirty="0" smtClean="0">
                <a:solidFill>
                  <a:schemeClr val="tx1"/>
                </a:solidFill>
                <a:latin typeface="华文楷体" pitchFamily="2" charset="-122"/>
                <a:ea typeface="华文楷体" pitchFamily="2" charset="-122"/>
              </a:rPr>
              <a:t>4. </a:t>
            </a:r>
            <a:r>
              <a:rPr lang="zh-CN" altLang="en-US" sz="2400" b="1" dirty="0" smtClean="0">
                <a:solidFill>
                  <a:schemeClr val="tx1"/>
                </a:solidFill>
                <a:latin typeface="华文楷体" pitchFamily="2" charset="-122"/>
                <a:ea typeface="华文楷体" pitchFamily="2" charset="-122"/>
              </a:rPr>
              <a:t>如何</a:t>
            </a:r>
            <a:r>
              <a:rPr lang="zh-CN" altLang="en-US" sz="2400" dirty="0" smtClean="0">
                <a:solidFill>
                  <a:schemeClr val="tx1"/>
                </a:solidFill>
                <a:latin typeface="华文楷体" pitchFamily="2" charset="-122"/>
                <a:ea typeface="华文楷体" pitchFamily="2" charset="-122"/>
              </a:rPr>
              <a:t>获取该篇文献</a:t>
            </a:r>
            <a:r>
              <a:rPr lang="zh-CN" altLang="en-US" sz="2400" b="1" dirty="0" smtClean="0">
                <a:solidFill>
                  <a:schemeClr val="tx1"/>
                </a:solidFill>
                <a:latin typeface="华文楷体" pitchFamily="2" charset="-122"/>
                <a:ea typeface="华文楷体" pitchFamily="2" charset="-122"/>
              </a:rPr>
              <a:t>？</a:t>
            </a:r>
            <a:endParaRPr lang="zh-CN" altLang="en-US" sz="2400" b="1" dirty="0">
              <a:solidFill>
                <a:schemeClr val="tx1"/>
              </a:solidFill>
              <a:latin typeface="华文楷体" pitchFamily="2" charset="-122"/>
              <a:ea typeface="华文楷体" pitchFamily="2" charset="-122"/>
            </a:endParaRPr>
          </a:p>
        </p:txBody>
      </p:sp>
      <p:sp>
        <p:nvSpPr>
          <p:cNvPr id="12" name="圆角矩形 11"/>
          <p:cNvSpPr/>
          <p:nvPr/>
        </p:nvSpPr>
        <p:spPr>
          <a:xfrm>
            <a:off x="35496" y="2613665"/>
            <a:ext cx="1908097"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1"/>
          <p:cNvSpPr txBox="1">
            <a:spLocks/>
          </p:cNvSpPr>
          <p:nvPr/>
        </p:nvSpPr>
        <p:spPr bwMode="auto">
          <a:xfrm>
            <a:off x="611188" y="332656"/>
            <a:ext cx="799306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zh-CN" sz="3200" b="1" dirty="0">
                <a:solidFill>
                  <a:srgbClr val="58175B"/>
                </a:solidFill>
                <a:latin typeface="微软雅黑" panose="020B0503020204020204" pitchFamily="34" charset="-122"/>
                <a:ea typeface="微软雅黑" panose="020B0503020204020204" pitchFamily="34" charset="-122"/>
                <a:cs typeface="+mj-cs"/>
              </a:rPr>
              <a:t>Web of Science</a:t>
            </a:r>
            <a:r>
              <a:rPr lang="zh-CN" altLang="en-US" sz="3200" b="1" dirty="0">
                <a:solidFill>
                  <a:srgbClr val="58175B"/>
                </a:solidFill>
                <a:latin typeface="微软雅黑" panose="020B0503020204020204" pitchFamily="34" charset="-122"/>
                <a:ea typeface="微软雅黑" panose="020B0503020204020204" pitchFamily="34" charset="-122"/>
                <a:cs typeface="+mj-cs"/>
              </a:rPr>
              <a:t>平台检索应用</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59632" y="2637552"/>
            <a:ext cx="1517121" cy="1655544"/>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87824" y="2420888"/>
            <a:ext cx="5499596" cy="2689528"/>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296829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500" fill="hold"/>
                                        <p:tgtEl>
                                          <p:spTgt spid="2052"/>
                                        </p:tgtEl>
                                        <p:attrNameLst>
                                          <p:attrName>ppt_x</p:attrName>
                                        </p:attrNameLst>
                                      </p:cBhvr>
                                      <p:tavLst>
                                        <p:tav tm="0">
                                          <p:val>
                                            <p:strVal val="#ppt_x"/>
                                          </p:val>
                                        </p:tav>
                                        <p:tav tm="100000">
                                          <p:val>
                                            <p:strVal val="#ppt_x"/>
                                          </p:val>
                                        </p:tav>
                                      </p:tavLst>
                                    </p:anim>
                                    <p:anim calcmode="lin" valueType="num">
                                      <p:cBhvr additive="base">
                                        <p:cTn id="1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95536" y="845840"/>
            <a:ext cx="8229600" cy="1143000"/>
          </a:xfrm>
        </p:spPr>
        <p:txBody>
          <a:bodyPr>
            <a:normAutofit/>
          </a:bodyPr>
          <a:lstStyle/>
          <a:p>
            <a:r>
              <a:rPr lang="en-US" altLang="zh-CN" sz="2400" b="1" dirty="0" smtClean="0">
                <a:solidFill>
                  <a:schemeClr val="tx1"/>
                </a:solidFill>
                <a:latin typeface="华文楷体" pitchFamily="2" charset="-122"/>
                <a:ea typeface="华文楷体" pitchFamily="2" charset="-122"/>
              </a:rPr>
              <a:t>3. </a:t>
            </a:r>
            <a:r>
              <a:rPr lang="zh-CN" altLang="en-US" sz="2400" b="1" dirty="0" smtClean="0">
                <a:solidFill>
                  <a:schemeClr val="tx1"/>
                </a:solidFill>
                <a:latin typeface="华文楷体" pitchFamily="2" charset="-122"/>
                <a:ea typeface="华文楷体" pitchFamily="2" charset="-122"/>
              </a:rPr>
              <a:t>如何</a:t>
            </a:r>
            <a:r>
              <a:rPr lang="zh-CN" altLang="en-US" sz="2400" dirty="0" smtClean="0">
                <a:solidFill>
                  <a:schemeClr val="tx1"/>
                </a:solidFill>
                <a:latin typeface="华文楷体" pitchFamily="2" charset="-122"/>
                <a:ea typeface="华文楷体" pitchFamily="2" charset="-122"/>
              </a:rPr>
              <a:t>筛选最新研究成果</a:t>
            </a:r>
            <a:r>
              <a:rPr lang="zh-CN" altLang="en-US" sz="2400" b="1" dirty="0" smtClean="0">
                <a:solidFill>
                  <a:schemeClr val="tx1"/>
                </a:solidFill>
                <a:latin typeface="华文楷体" pitchFamily="2" charset="-122"/>
                <a:ea typeface="华文楷体" pitchFamily="2" charset="-122"/>
              </a:rPr>
              <a:t>？</a:t>
            </a:r>
            <a:endParaRPr lang="zh-CN" altLang="en-US" sz="2400" b="1" dirty="0">
              <a:solidFill>
                <a:schemeClr val="tx1"/>
              </a:solidFill>
              <a:latin typeface="华文楷体" pitchFamily="2" charset="-122"/>
              <a:ea typeface="华文楷体" pitchFamily="2" charset="-122"/>
            </a:endParaRPr>
          </a:p>
        </p:txBody>
      </p:sp>
      <p:sp>
        <p:nvSpPr>
          <p:cNvPr id="5" name="标题 1"/>
          <p:cNvSpPr txBox="1">
            <a:spLocks/>
          </p:cNvSpPr>
          <p:nvPr/>
        </p:nvSpPr>
        <p:spPr bwMode="auto">
          <a:xfrm>
            <a:off x="611188" y="116632"/>
            <a:ext cx="799306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lgn="ctr">
              <a:defRPr/>
            </a:pPr>
            <a:r>
              <a:rPr lang="zh-CN" altLang="en-US" sz="3200" b="1" dirty="0">
                <a:solidFill>
                  <a:srgbClr val="58175B"/>
                </a:solidFill>
                <a:latin typeface="微软雅黑" panose="020B0503020204020204" pitchFamily="34" charset="-122"/>
                <a:ea typeface="微软雅黑" panose="020B0503020204020204" pitchFamily="34" charset="-122"/>
                <a:cs typeface="+mj-cs"/>
              </a:rPr>
              <a:t>锁定特定主题的重要文献</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3393" r="12551"/>
          <a:stretch/>
        </p:blipFill>
        <p:spPr bwMode="auto">
          <a:xfrm>
            <a:off x="17835" y="1628800"/>
            <a:ext cx="9180512" cy="7129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782" y="542705"/>
            <a:ext cx="2114550" cy="63754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8" name="圆角矩形 6"/>
          <p:cNvSpPr>
            <a:spLocks noChangeArrowheads="1"/>
          </p:cNvSpPr>
          <p:nvPr/>
        </p:nvSpPr>
        <p:spPr bwMode="auto">
          <a:xfrm>
            <a:off x="107504" y="4036423"/>
            <a:ext cx="1152128" cy="184665"/>
          </a:xfrm>
          <a:prstGeom prst="roundRect">
            <a:avLst>
              <a:gd name="adj" fmla="val 16667"/>
            </a:avLst>
          </a:prstGeom>
          <a:noFill/>
          <a:ln w="349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cxnSp>
        <p:nvCxnSpPr>
          <p:cNvPr id="9" name="直接箭头连接符 8"/>
          <p:cNvCxnSpPr/>
          <p:nvPr/>
        </p:nvCxnSpPr>
        <p:spPr>
          <a:xfrm>
            <a:off x="1259632" y="4128755"/>
            <a:ext cx="1176527"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436159" y="2924943"/>
            <a:ext cx="2698407" cy="2425929"/>
          </a:xfrm>
          <a:prstGeom prst="rect">
            <a:avLst/>
          </a:prstGeom>
          <a:noFill/>
          <a:ln w="25400">
            <a:solidFill>
              <a:srgbClr val="FFC000"/>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90876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本节课内容</a:t>
            </a:r>
            <a:endParaRPr lang="zh-CN" altLang="en-US" dirty="0"/>
          </a:p>
        </p:txBody>
      </p:sp>
      <p:sp>
        <p:nvSpPr>
          <p:cNvPr id="3" name="内容占位符 2"/>
          <p:cNvSpPr>
            <a:spLocks noGrp="1"/>
          </p:cNvSpPr>
          <p:nvPr>
            <p:ph idx="1"/>
          </p:nvPr>
        </p:nvSpPr>
        <p:spPr/>
        <p:txBody>
          <a:bodyPr/>
          <a:lstStyle/>
          <a:p>
            <a:pPr marL="457200" lvl="1" indent="0">
              <a:buNone/>
            </a:pPr>
            <a:r>
              <a:rPr lang="zh-CN" altLang="en-US" sz="2400" b="1" dirty="0" smtClean="0"/>
              <a:t>目的</a:t>
            </a:r>
            <a:r>
              <a:rPr lang="zh-CN" altLang="en-US" sz="2400" b="1" dirty="0"/>
              <a:t>：</a:t>
            </a:r>
            <a:r>
              <a:rPr lang="zh-CN" altLang="en-US" sz="2400" dirty="0" smtClean="0"/>
              <a:t>以</a:t>
            </a:r>
            <a:r>
              <a:rPr lang="zh-CN" altLang="en-US" sz="2400" dirty="0"/>
              <a:t>文献分析</a:t>
            </a:r>
            <a:r>
              <a:rPr lang="zh-CN" altLang="en-US" sz="2400" dirty="0" smtClean="0"/>
              <a:t>为</a:t>
            </a:r>
            <a:r>
              <a:rPr lang="zh-CN" altLang="en-US" sz="2400" dirty="0"/>
              <a:t>目的</a:t>
            </a:r>
            <a:r>
              <a:rPr lang="zh-CN" altLang="en-US" sz="2400" dirty="0" smtClean="0"/>
              <a:t>，介绍</a:t>
            </a:r>
            <a:r>
              <a:rPr lang="en-US" altLang="zh-CN" sz="2400" dirty="0" smtClean="0"/>
              <a:t>ISI</a:t>
            </a:r>
            <a:r>
              <a:rPr lang="zh-CN" altLang="en-US" sz="2400" dirty="0" smtClean="0"/>
              <a:t>重要工具，快速把握文献检索的技巧；利用</a:t>
            </a:r>
            <a:r>
              <a:rPr lang="en-US" altLang="zh-CN" sz="2400" dirty="0" smtClean="0"/>
              <a:t>Endnote</a:t>
            </a:r>
            <a:r>
              <a:rPr lang="zh-CN" altLang="en-US" sz="2400" dirty="0" smtClean="0"/>
              <a:t>软件管理重要文献。</a:t>
            </a:r>
            <a:endParaRPr lang="en-US" altLang="zh-CN" sz="2400" dirty="0" smtClean="0"/>
          </a:p>
          <a:p>
            <a:pPr marL="457200" lvl="1" indent="0">
              <a:buNone/>
            </a:pPr>
            <a:endParaRPr lang="en-US" altLang="zh-CN" sz="2400" dirty="0"/>
          </a:p>
          <a:p>
            <a:pPr marL="457200" lvl="1" indent="0">
              <a:buNone/>
            </a:pPr>
            <a:r>
              <a:rPr lang="en-US" altLang="zh-CN" sz="2400" b="1" dirty="0" smtClean="0"/>
              <a:t>Part I</a:t>
            </a:r>
            <a:r>
              <a:rPr lang="zh-CN" altLang="en-US" sz="2400" b="1" dirty="0" smtClean="0"/>
              <a:t>、文献</a:t>
            </a:r>
            <a:r>
              <a:rPr lang="zh-CN" altLang="en-US" sz="2400" b="1" dirty="0"/>
              <a:t>检索</a:t>
            </a:r>
            <a:endParaRPr lang="en-US" altLang="zh-CN" sz="2400" b="1" dirty="0" smtClean="0"/>
          </a:p>
          <a:p>
            <a:pPr marL="457200" lvl="1" indent="0">
              <a:buNone/>
            </a:pPr>
            <a:r>
              <a:rPr lang="en-US" altLang="zh-CN" sz="2400" dirty="0" smtClean="0"/>
              <a:t>    - </a:t>
            </a:r>
            <a:r>
              <a:rPr lang="zh-CN" altLang="en-US" sz="2000" dirty="0" smtClean="0"/>
              <a:t>检索目标、方法与工具；</a:t>
            </a:r>
            <a:endParaRPr lang="en-US" altLang="zh-CN" sz="2400" dirty="0"/>
          </a:p>
          <a:p>
            <a:pPr marL="457200" lvl="1" indent="0">
              <a:buNone/>
            </a:pPr>
            <a:r>
              <a:rPr lang="en-US" altLang="zh-CN" sz="2400" b="1" dirty="0"/>
              <a:t>Part </a:t>
            </a:r>
            <a:r>
              <a:rPr lang="en-US" altLang="zh-CN" sz="2400" b="1" dirty="0" smtClean="0"/>
              <a:t>II</a:t>
            </a:r>
            <a:r>
              <a:rPr lang="zh-CN" altLang="en-US" sz="2400" b="1" dirty="0" smtClean="0"/>
              <a:t>、文献管理</a:t>
            </a:r>
            <a:endParaRPr lang="en-US" altLang="zh-CN" sz="2400" b="1" dirty="0" smtClean="0"/>
          </a:p>
          <a:p>
            <a:pPr marL="457200" lvl="1" indent="0">
              <a:buNone/>
            </a:pPr>
            <a:r>
              <a:rPr lang="en-US" altLang="zh-CN" sz="2400" dirty="0" smtClean="0"/>
              <a:t>    </a:t>
            </a:r>
            <a:r>
              <a:rPr lang="en-US" altLang="zh-CN" sz="2000" dirty="0" smtClean="0"/>
              <a:t>- </a:t>
            </a:r>
            <a:r>
              <a:rPr lang="zh-CN" altLang="en-US" sz="2000" dirty="0" smtClean="0"/>
              <a:t>思路、工具</a:t>
            </a:r>
            <a:r>
              <a:rPr lang="zh-CN" altLang="en-US" sz="2000" dirty="0"/>
              <a:t>与</a:t>
            </a:r>
            <a:r>
              <a:rPr lang="zh-CN" altLang="en-US" sz="2000" dirty="0" smtClean="0"/>
              <a:t>方法</a:t>
            </a:r>
            <a:r>
              <a:rPr lang="zh-CN" altLang="en-US" sz="2000" dirty="0"/>
              <a:t>。</a:t>
            </a:r>
            <a:endParaRPr lang="en-US" altLang="zh-CN" sz="2000" dirty="0"/>
          </a:p>
          <a:p>
            <a:pPr marL="457200" lvl="1" indent="0">
              <a:buNone/>
            </a:pPr>
            <a:endParaRPr lang="en-US" altLang="zh-CN" sz="2400" dirty="0" smtClean="0"/>
          </a:p>
          <a:p>
            <a:pPr marL="457200" lvl="1" indent="0">
              <a:buNone/>
            </a:pPr>
            <a:endParaRPr lang="en-US" altLang="zh-CN" sz="2400" dirty="0" smtClean="0">
              <a:latin typeface="+mn-ea"/>
            </a:endParaRPr>
          </a:p>
          <a:p>
            <a:pPr lvl="1"/>
            <a:endParaRPr lang="en-US" altLang="zh-CN" sz="2400" dirty="0" smtClean="0">
              <a:latin typeface="+mn-ea"/>
            </a:endParaRPr>
          </a:p>
          <a:p>
            <a:pPr marL="0" indent="0">
              <a:buNone/>
            </a:pPr>
            <a:endParaRPr lang="en-US" altLang="zh-CN" dirty="0" smtClean="0">
              <a:latin typeface="+mn-ea"/>
            </a:endParaRPr>
          </a:p>
          <a:p>
            <a:pPr marL="0" indent="0">
              <a:buNone/>
            </a:pPr>
            <a:endParaRPr lang="en-US" altLang="zh-CN" dirty="0" smtClean="0">
              <a:latin typeface="+mn-ea"/>
            </a:endParaRPr>
          </a:p>
          <a:p>
            <a:pPr marL="0" indent="0">
              <a:buNone/>
            </a:pPr>
            <a:endParaRPr lang="zh-CN" altLang="en-US" dirty="0"/>
          </a:p>
        </p:txBody>
      </p:sp>
    </p:spTree>
    <p:extLst>
      <p:ext uri="{BB962C8B-B14F-4D97-AF65-F5344CB8AC3E}">
        <p14:creationId xmlns:p14="http://schemas.microsoft.com/office/powerpoint/2010/main" xmlns="" val="17769749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916832"/>
            <a:ext cx="8229600" cy="4968000"/>
          </a:xfrm>
        </p:spPr>
        <p:txBody>
          <a:bodyPr/>
          <a:lstStyle/>
          <a:p>
            <a:r>
              <a:rPr lang="zh-CN" altLang="en-US" sz="2000" dirty="0" smtClean="0">
                <a:latin typeface="+mj-ea"/>
                <a:ea typeface="+mj-ea"/>
              </a:rPr>
              <a:t>期刊引用报告（</a:t>
            </a:r>
            <a:r>
              <a:rPr lang="en-US" altLang="zh-CN" sz="2000" dirty="0" smtClean="0">
                <a:latin typeface="+mj-ea"/>
                <a:ea typeface="+mj-ea"/>
              </a:rPr>
              <a:t>Journal Citation Reports</a:t>
            </a:r>
            <a:r>
              <a:rPr lang="zh-CN" altLang="en-US" sz="2000" dirty="0" smtClean="0">
                <a:latin typeface="+mj-ea"/>
                <a:ea typeface="+mj-ea"/>
              </a:rPr>
              <a:t>简称</a:t>
            </a:r>
            <a:r>
              <a:rPr lang="en-US" altLang="zh-CN" sz="2000" dirty="0" smtClean="0">
                <a:latin typeface="+mj-ea"/>
                <a:ea typeface="+mj-ea"/>
              </a:rPr>
              <a:t>JCR</a:t>
            </a:r>
            <a:r>
              <a:rPr lang="zh-CN" altLang="en-US" sz="2000" dirty="0" smtClean="0">
                <a:latin typeface="+mj-ea"/>
                <a:ea typeface="+mj-ea"/>
              </a:rPr>
              <a:t>）依据来自 </a:t>
            </a:r>
            <a:r>
              <a:rPr lang="en-US" altLang="zh-CN" sz="2000" dirty="0" smtClean="0">
                <a:latin typeface="+mj-ea"/>
                <a:ea typeface="+mj-ea"/>
              </a:rPr>
              <a:t>ISI Web of Science ( Science Citation Index Expanded </a:t>
            </a:r>
            <a:r>
              <a:rPr lang="zh-CN" altLang="en-US" sz="2000" dirty="0" smtClean="0">
                <a:latin typeface="+mj-ea"/>
                <a:ea typeface="+mj-ea"/>
              </a:rPr>
              <a:t>和 </a:t>
            </a:r>
            <a:r>
              <a:rPr lang="en-US" altLang="zh-CN" sz="2000" dirty="0" smtClean="0">
                <a:latin typeface="+mj-ea"/>
                <a:ea typeface="+mj-ea"/>
              </a:rPr>
              <a:t>Social Sciences Citation Index) </a:t>
            </a:r>
            <a:r>
              <a:rPr lang="zh-CN" altLang="en-US" sz="2000" dirty="0" smtClean="0">
                <a:latin typeface="+mj-ea"/>
                <a:ea typeface="+mj-ea"/>
              </a:rPr>
              <a:t>中的引文数据，提供可靠的统计分析方法，对全球学术期刊进行客观、系统地评估，帮助用户以定量的方式了解全球的学术期刊，并且通过这些分析数据可以了解某本学术期刊在相应研究领域中的影响力。</a:t>
            </a:r>
            <a:endParaRPr lang="zh-CN" altLang="en-US" sz="2000" dirty="0">
              <a:latin typeface="+mj-ea"/>
              <a:ea typeface="+mj-ea"/>
            </a:endParaRPr>
          </a:p>
        </p:txBody>
      </p:sp>
      <p:sp>
        <p:nvSpPr>
          <p:cNvPr id="5" name="TextBox 4"/>
          <p:cNvSpPr txBox="1"/>
          <p:nvPr/>
        </p:nvSpPr>
        <p:spPr>
          <a:xfrm>
            <a:off x="3419872" y="5157192"/>
            <a:ext cx="2736304" cy="584775"/>
          </a:xfrm>
          <a:prstGeom prst="rect">
            <a:avLst/>
          </a:prstGeom>
          <a:noFill/>
        </p:spPr>
        <p:txBody>
          <a:bodyPr wrap="square" rtlCol="0">
            <a:spAutoFit/>
          </a:bodyPr>
          <a:lstStyle/>
          <a:p>
            <a:r>
              <a:rPr lang="zh-CN" altLang="en-US" sz="3200" b="1" dirty="0" smtClean="0">
                <a:solidFill>
                  <a:srgbClr val="C00000"/>
                </a:solidFill>
              </a:rPr>
              <a:t>期刊影响因子</a:t>
            </a:r>
            <a:endParaRPr lang="zh-CN" altLang="en-US" sz="3200" b="1" dirty="0">
              <a:solidFill>
                <a:srgbClr val="C00000"/>
              </a:solidFill>
            </a:endParaRPr>
          </a:p>
        </p:txBody>
      </p:sp>
      <p:sp>
        <p:nvSpPr>
          <p:cNvPr id="6" name="下箭头 5"/>
          <p:cNvSpPr/>
          <p:nvPr/>
        </p:nvSpPr>
        <p:spPr>
          <a:xfrm>
            <a:off x="4283968" y="4437112"/>
            <a:ext cx="720080"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051720" y="365755"/>
            <a:ext cx="6984776" cy="830997"/>
          </a:xfrm>
          <a:prstGeom prst="rect">
            <a:avLst/>
          </a:prstGeom>
        </p:spPr>
        <p:txBody>
          <a:bodyPr wrap="square">
            <a:spAutoFit/>
          </a:bodyPr>
          <a:lstStyle/>
          <a:p>
            <a:pPr marL="342900" indent="-342900">
              <a:lnSpc>
                <a:spcPct val="150000"/>
              </a:lnSpc>
              <a:spcBef>
                <a:spcPct val="20000"/>
              </a:spcBef>
              <a:buClr>
                <a:srgbClr val="FF0000"/>
              </a:buClr>
              <a:buSzPct val="60000"/>
              <a:defRPr/>
            </a:pPr>
            <a:r>
              <a:rPr lang="zh-CN" altLang="en-US" sz="3200" b="1" dirty="0" smtClean="0">
                <a:solidFill>
                  <a:schemeClr val="bg1"/>
                </a:solidFill>
                <a:latin typeface="+mn-lt"/>
                <a:ea typeface="+mn-ea"/>
              </a:rPr>
              <a:t>六、</a:t>
            </a:r>
            <a:r>
              <a:rPr lang="en-US" altLang="zh-CN" sz="3200" dirty="0" smtClean="0"/>
              <a:t> </a:t>
            </a:r>
            <a:r>
              <a:rPr lang="en-US" altLang="zh-CN" sz="3200" b="1" dirty="0" smtClean="0">
                <a:solidFill>
                  <a:schemeClr val="bg1"/>
                </a:solidFill>
                <a:latin typeface="+mn-lt"/>
                <a:ea typeface="+mn-ea"/>
              </a:rPr>
              <a:t>Journal Citation Reports(JCR)</a:t>
            </a:r>
            <a:endParaRPr lang="en-US" altLang="zh-CN" sz="3200" b="1" dirty="0">
              <a:solidFill>
                <a:schemeClr val="bg1"/>
              </a:solidFill>
              <a:latin typeface="+mn-lt"/>
              <a:ea typeface="+mn-ea"/>
            </a:endParaRPr>
          </a:p>
        </p:txBody>
      </p:sp>
      <p:sp>
        <p:nvSpPr>
          <p:cNvPr id="7" name="标题 4"/>
          <p:cNvSpPr>
            <a:spLocks noGrp="1"/>
          </p:cNvSpPr>
          <p:nvPr>
            <p:ph type="title"/>
          </p:nvPr>
        </p:nvSpPr>
        <p:spPr>
          <a:xfrm>
            <a:off x="467544" y="1052736"/>
            <a:ext cx="8229600" cy="705600"/>
          </a:xfrm>
        </p:spPr>
        <p:txBody>
          <a:bodyPr/>
          <a:lstStyle/>
          <a:p>
            <a:r>
              <a:rPr lang="en-US" altLang="zh-CN" sz="2400" dirty="0">
                <a:solidFill>
                  <a:schemeClr val="tx1"/>
                </a:solidFill>
                <a:latin typeface="华文楷体" pitchFamily="2" charset="-122"/>
                <a:ea typeface="华文楷体" pitchFamily="2" charset="-122"/>
              </a:rPr>
              <a:t>Journal Citation Reports</a:t>
            </a:r>
            <a:r>
              <a:rPr lang="zh-CN" altLang="en-US" sz="2400" dirty="0">
                <a:solidFill>
                  <a:schemeClr val="tx1"/>
                </a:solidFill>
                <a:latin typeface="华文楷体" pitchFamily="2" charset="-122"/>
                <a:ea typeface="华文楷体" pitchFamily="2" charset="-122"/>
              </a:rPr>
              <a:t>定义</a:t>
            </a:r>
          </a:p>
        </p:txBody>
      </p:sp>
      <p:sp>
        <p:nvSpPr>
          <p:cNvPr id="8" name="标题 1"/>
          <p:cNvSpPr txBox="1">
            <a:spLocks/>
          </p:cNvSpPr>
          <p:nvPr/>
        </p:nvSpPr>
        <p:spPr bwMode="auto">
          <a:xfrm>
            <a:off x="611188" y="125760"/>
            <a:ext cx="799306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lgn="ctr">
              <a:defRPr/>
            </a:pPr>
            <a:r>
              <a:rPr lang="zh-CN" altLang="en-US" sz="3200" b="1" dirty="0">
                <a:solidFill>
                  <a:srgbClr val="58175B"/>
                </a:solidFill>
                <a:latin typeface="微软雅黑" panose="020B0503020204020204" pitchFamily="34" charset="-122"/>
                <a:ea typeface="微软雅黑" panose="020B0503020204020204" pitchFamily="34" charset="-122"/>
                <a:cs typeface="+mj-cs"/>
              </a:rPr>
              <a:t>锁定</a:t>
            </a:r>
            <a:r>
              <a:rPr lang="zh-CN" altLang="en-US" sz="3200" b="1" dirty="0" smtClean="0">
                <a:solidFill>
                  <a:srgbClr val="58175B"/>
                </a:solidFill>
                <a:latin typeface="微软雅黑" panose="020B0503020204020204" pitchFamily="34" charset="-122"/>
                <a:ea typeface="微软雅黑" panose="020B0503020204020204" pitchFamily="34" charset="-122"/>
                <a:cs typeface="+mj-cs"/>
              </a:rPr>
              <a:t>特定的重要</a:t>
            </a:r>
            <a:r>
              <a:rPr lang="zh-CN" altLang="en-US" sz="3200" b="1" dirty="0">
                <a:solidFill>
                  <a:srgbClr val="58175B"/>
                </a:solidFill>
                <a:latin typeface="微软雅黑" panose="020B0503020204020204" pitchFamily="34" charset="-122"/>
                <a:ea typeface="微软雅黑" panose="020B0503020204020204" pitchFamily="34" charset="-122"/>
                <a:cs typeface="+mj-cs"/>
              </a:rPr>
              <a:t>期刊</a:t>
            </a:r>
          </a:p>
        </p:txBody>
      </p:sp>
    </p:spTree>
    <p:extLst>
      <p:ext uri="{BB962C8B-B14F-4D97-AF65-F5344CB8AC3E}">
        <p14:creationId xmlns:p14="http://schemas.microsoft.com/office/powerpoint/2010/main" xmlns="" val="98417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2488" r="13541"/>
          <a:stretch/>
        </p:blipFill>
        <p:spPr bwMode="auto">
          <a:xfrm>
            <a:off x="71515" y="1575344"/>
            <a:ext cx="9036497" cy="69457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标题 1"/>
          <p:cNvSpPr txBox="1">
            <a:spLocks/>
          </p:cNvSpPr>
          <p:nvPr/>
        </p:nvSpPr>
        <p:spPr bwMode="auto">
          <a:xfrm>
            <a:off x="611188" y="269776"/>
            <a:ext cx="799306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lgn="ctr">
              <a:defRPr/>
            </a:pPr>
            <a:r>
              <a:rPr lang="zh-CN" altLang="en-US" sz="3200" b="1" dirty="0">
                <a:solidFill>
                  <a:srgbClr val="58175B"/>
                </a:solidFill>
                <a:latin typeface="微软雅黑" panose="020B0503020204020204" pitchFamily="34" charset="-122"/>
                <a:ea typeface="微软雅黑" panose="020B0503020204020204" pitchFamily="34" charset="-122"/>
                <a:cs typeface="+mj-cs"/>
              </a:rPr>
              <a:t>锁定</a:t>
            </a:r>
            <a:r>
              <a:rPr lang="zh-CN" altLang="en-US" sz="3200" b="1" dirty="0" smtClean="0">
                <a:solidFill>
                  <a:srgbClr val="58175B"/>
                </a:solidFill>
                <a:latin typeface="微软雅黑" panose="020B0503020204020204" pitchFamily="34" charset="-122"/>
                <a:ea typeface="微软雅黑" panose="020B0503020204020204" pitchFamily="34" charset="-122"/>
                <a:cs typeface="+mj-cs"/>
              </a:rPr>
              <a:t>特定的重要</a:t>
            </a:r>
            <a:r>
              <a:rPr lang="zh-CN" altLang="en-US" sz="3200" b="1" dirty="0">
                <a:solidFill>
                  <a:srgbClr val="58175B"/>
                </a:solidFill>
                <a:latin typeface="微软雅黑" panose="020B0503020204020204" pitchFamily="34" charset="-122"/>
                <a:ea typeface="微软雅黑" panose="020B0503020204020204" pitchFamily="34" charset="-122"/>
                <a:cs typeface="+mj-cs"/>
              </a:rPr>
              <a:t>期刊</a:t>
            </a:r>
          </a:p>
        </p:txBody>
      </p:sp>
      <p:sp>
        <p:nvSpPr>
          <p:cNvPr id="6" name="标题 4"/>
          <p:cNvSpPr>
            <a:spLocks noGrp="1"/>
          </p:cNvSpPr>
          <p:nvPr>
            <p:ph type="title"/>
          </p:nvPr>
        </p:nvSpPr>
        <p:spPr>
          <a:xfrm>
            <a:off x="467544" y="1052736"/>
            <a:ext cx="8229600" cy="705600"/>
          </a:xfrm>
        </p:spPr>
        <p:txBody>
          <a:bodyPr/>
          <a:lstStyle/>
          <a:p>
            <a:r>
              <a:rPr lang="en-US" altLang="zh-CN" sz="2400" dirty="0">
                <a:solidFill>
                  <a:schemeClr val="tx1"/>
                </a:solidFill>
                <a:latin typeface="华文楷体" pitchFamily="2" charset="-122"/>
                <a:ea typeface="华文楷体" pitchFamily="2" charset="-122"/>
              </a:rPr>
              <a:t>Journal Citation Reports</a:t>
            </a:r>
            <a:r>
              <a:rPr lang="zh-CN" altLang="en-US" sz="2400" dirty="0">
                <a:solidFill>
                  <a:schemeClr val="tx1"/>
                </a:solidFill>
                <a:latin typeface="华文楷体" pitchFamily="2" charset="-122"/>
                <a:ea typeface="华文楷体" pitchFamily="2" charset="-122"/>
              </a:rPr>
              <a:t>定义</a:t>
            </a:r>
          </a:p>
        </p:txBody>
      </p:sp>
      <p:sp>
        <p:nvSpPr>
          <p:cNvPr id="7" name="圆角矩形 6"/>
          <p:cNvSpPr/>
          <p:nvPr/>
        </p:nvSpPr>
        <p:spPr bwMode="auto">
          <a:xfrm>
            <a:off x="323528" y="3717032"/>
            <a:ext cx="1512168" cy="936104"/>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23728" y="1988840"/>
            <a:ext cx="5747395" cy="49517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2400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JCR</a:t>
            </a:r>
            <a:r>
              <a:rPr lang="zh-CN" altLang="en-US" dirty="0" smtClean="0"/>
              <a:t>检索方法</a:t>
            </a:r>
            <a:endParaRPr lang="zh-CN" altLang="en-US" dirty="0"/>
          </a:p>
        </p:txBody>
      </p:sp>
      <p:pic>
        <p:nvPicPr>
          <p:cNvPr id="4" name="内容占位符 3" descr="13.png"/>
          <p:cNvPicPr>
            <a:picLocks noGrp="1" noChangeAspect="1"/>
          </p:cNvPicPr>
          <p:nvPr>
            <p:ph idx="1"/>
          </p:nvPr>
        </p:nvPicPr>
        <p:blipFill>
          <a:blip r:embed="rId2" cstate="print"/>
          <a:srcRect l="11075" r="5767" b="32368"/>
          <a:stretch>
            <a:fillRect/>
          </a:stretch>
        </p:blipFill>
        <p:spPr>
          <a:xfrm>
            <a:off x="539552" y="0"/>
            <a:ext cx="6855322" cy="6807009"/>
          </a:xfrm>
        </p:spPr>
      </p:pic>
      <p:pic>
        <p:nvPicPr>
          <p:cNvPr id="96258" name="Picture 2"/>
          <p:cNvPicPr>
            <a:picLocks noChangeAspect="1" noChangeArrowheads="1"/>
          </p:cNvPicPr>
          <p:nvPr/>
        </p:nvPicPr>
        <p:blipFill>
          <a:blip r:embed="rId3" cstate="print"/>
          <a:srcRect l="24624" t="47859" r="37189" b="6250"/>
          <a:stretch>
            <a:fillRect/>
          </a:stretch>
        </p:blipFill>
        <p:spPr bwMode="auto">
          <a:xfrm>
            <a:off x="2267744" y="3068960"/>
            <a:ext cx="4968552" cy="3356992"/>
          </a:xfrm>
          <a:prstGeom prst="rect">
            <a:avLst/>
          </a:prstGeom>
          <a:noFill/>
          <a:ln w="9525">
            <a:noFill/>
            <a:miter lim="800000"/>
            <a:headEnd/>
            <a:tailEnd/>
          </a:ln>
        </p:spPr>
      </p:pic>
      <p:sp>
        <p:nvSpPr>
          <p:cNvPr id="5" name="矩形 4"/>
          <p:cNvSpPr/>
          <p:nvPr/>
        </p:nvSpPr>
        <p:spPr bwMode="auto">
          <a:xfrm>
            <a:off x="827584" y="3789040"/>
            <a:ext cx="1224136" cy="360040"/>
          </a:xfrm>
          <a:prstGeom prst="rect">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6" name="矩形 5"/>
          <p:cNvSpPr/>
          <p:nvPr/>
        </p:nvSpPr>
        <p:spPr bwMode="auto">
          <a:xfrm>
            <a:off x="2771800" y="4077072"/>
            <a:ext cx="2808312" cy="288032"/>
          </a:xfrm>
          <a:prstGeom prst="rect">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9" name="矩形 8"/>
          <p:cNvSpPr/>
          <p:nvPr/>
        </p:nvSpPr>
        <p:spPr bwMode="auto">
          <a:xfrm>
            <a:off x="2411760" y="2564904"/>
            <a:ext cx="1224136" cy="360040"/>
          </a:xfrm>
          <a:prstGeom prst="rect">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pic>
        <p:nvPicPr>
          <p:cNvPr id="8193" name="Picture 1" descr="C:\Users\liyang\AppData\Roaming\Tencent\Users\124618365\QQ\WinTemp\RichOle\U1BSD~FTQ(NTS18]DR`APNB.png"/>
          <p:cNvPicPr>
            <a:picLocks noChangeAspect="1" noChangeArrowheads="1"/>
          </p:cNvPicPr>
          <p:nvPr/>
        </p:nvPicPr>
        <p:blipFill>
          <a:blip r:embed="rId4" cstate="print"/>
          <a:srcRect/>
          <a:stretch>
            <a:fillRect/>
          </a:stretch>
        </p:blipFill>
        <p:spPr bwMode="auto">
          <a:xfrm>
            <a:off x="2339752" y="3284984"/>
            <a:ext cx="452777" cy="1016893"/>
          </a:xfrm>
          <a:prstGeom prst="rect">
            <a:avLst/>
          </a:prstGeom>
          <a:noFill/>
        </p:spPr>
      </p:pic>
      <p:pic>
        <p:nvPicPr>
          <p:cNvPr id="8194" name="Picture 2"/>
          <p:cNvPicPr>
            <a:picLocks noChangeAspect="1" noChangeArrowheads="1"/>
          </p:cNvPicPr>
          <p:nvPr/>
        </p:nvPicPr>
        <p:blipFill>
          <a:blip r:embed="rId5" cstate="print"/>
          <a:srcRect l="15769" t="17344" r="13945" b="10797"/>
          <a:stretch>
            <a:fillRect/>
          </a:stretch>
        </p:blipFill>
        <p:spPr bwMode="auto">
          <a:xfrm>
            <a:off x="755576" y="2060848"/>
            <a:ext cx="7920880" cy="4552947"/>
          </a:xfrm>
          <a:prstGeom prst="rect">
            <a:avLst/>
          </a:prstGeom>
          <a:noFill/>
          <a:ln w="9525">
            <a:noFill/>
            <a:miter lim="800000"/>
            <a:headEnd/>
            <a:tailEnd/>
          </a:ln>
        </p:spPr>
      </p:pic>
      <p:pic>
        <p:nvPicPr>
          <p:cNvPr id="8195" name="Picture 3" descr="C:\Users\liyang\AppData\Roaming\Tencent\Users\124618365\QQ\WinTemp\RichOle\`4(S3MM1GUR2_KIX]9DA0QO.png"/>
          <p:cNvPicPr>
            <a:picLocks noChangeAspect="1" noChangeArrowheads="1"/>
          </p:cNvPicPr>
          <p:nvPr/>
        </p:nvPicPr>
        <p:blipFill>
          <a:blip r:embed="rId6" cstate="print"/>
          <a:srcRect/>
          <a:stretch>
            <a:fillRect/>
          </a:stretch>
        </p:blipFill>
        <p:spPr bwMode="auto">
          <a:xfrm>
            <a:off x="2843808" y="2060848"/>
            <a:ext cx="5238750" cy="4210050"/>
          </a:xfrm>
          <a:prstGeom prst="rect">
            <a:avLst/>
          </a:prstGeom>
          <a:noFill/>
        </p:spPr>
      </p:pic>
    </p:spTree>
    <p:extLst>
      <p:ext uri="{BB962C8B-B14F-4D97-AF65-F5344CB8AC3E}">
        <p14:creationId xmlns:p14="http://schemas.microsoft.com/office/powerpoint/2010/main" xmlns="" val="24108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2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5" presetClass="exit" presetSubtype="0" fill="hold" grpId="1" nodeType="clickEffect">
                                  <p:stCondLst>
                                    <p:cond delay="0"/>
                                  </p:stCondLst>
                                  <p:childTnLst>
                                    <p:anim calcmode="lin" valueType="num">
                                      <p:cBhvr>
                                        <p:cTn id="22" dur="1000"/>
                                        <p:tgtEl>
                                          <p:spTgt spid="6"/>
                                        </p:tgtEl>
                                        <p:attrNameLst>
                                          <p:attrName>ppt_w</p:attrName>
                                        </p:attrNameLst>
                                      </p:cBhvr>
                                      <p:tavLst>
                                        <p:tav tm="0">
                                          <p:val>
                                            <p:strVal val="ppt_w"/>
                                          </p:val>
                                        </p:tav>
                                        <p:tav tm="100000">
                                          <p:val>
                                            <p:strVal val="ppt_w*0.70"/>
                                          </p:val>
                                        </p:tav>
                                      </p:tavLst>
                                    </p:anim>
                                    <p:anim calcmode="lin" valueType="num">
                                      <p:cBhvr>
                                        <p:cTn id="23" dur="1000"/>
                                        <p:tgtEl>
                                          <p:spTgt spid="6"/>
                                        </p:tgtEl>
                                        <p:attrNameLst>
                                          <p:attrName>ppt_h</p:attrName>
                                        </p:attrNameLst>
                                      </p:cBhvr>
                                      <p:tavLst>
                                        <p:tav tm="0">
                                          <p:val>
                                            <p:strVal val="ppt_h"/>
                                          </p:val>
                                        </p:tav>
                                        <p:tav tm="100000">
                                          <p:val>
                                            <p:strVal val="ppt_h"/>
                                          </p:val>
                                        </p:tav>
                                      </p:tavLst>
                                    </p:anim>
                                    <p:animEffect transition="out" filter="fade">
                                      <p:cBhvr>
                                        <p:cTn id="24" dur="1000"/>
                                        <p:tgtEl>
                                          <p:spTgt spid="6"/>
                                        </p:tgtEl>
                                      </p:cBhvr>
                                    </p:animEffect>
                                    <p:set>
                                      <p:cBhvr>
                                        <p:cTn id="25" dur="1" fill="hold">
                                          <p:stCondLst>
                                            <p:cond delay="999"/>
                                          </p:stCondLst>
                                        </p:cTn>
                                        <p:tgtEl>
                                          <p:spTgt spid="6"/>
                                        </p:tgtEl>
                                        <p:attrNameLst>
                                          <p:attrName>style.visibility</p:attrName>
                                        </p:attrNameLst>
                                      </p:cBhvr>
                                      <p:to>
                                        <p:strVal val="hidden"/>
                                      </p:to>
                                    </p:set>
                                  </p:childTnLst>
                                </p:cTn>
                              </p:par>
                              <p:par>
                                <p:cTn id="26" presetID="55" presetClass="exit" presetSubtype="0" fill="hold" nodeType="withEffect">
                                  <p:stCondLst>
                                    <p:cond delay="0"/>
                                  </p:stCondLst>
                                  <p:childTnLst>
                                    <p:anim calcmode="lin" valueType="num">
                                      <p:cBhvr>
                                        <p:cTn id="27" dur="1000"/>
                                        <p:tgtEl>
                                          <p:spTgt spid="96258"/>
                                        </p:tgtEl>
                                        <p:attrNameLst>
                                          <p:attrName>ppt_w</p:attrName>
                                        </p:attrNameLst>
                                      </p:cBhvr>
                                      <p:tavLst>
                                        <p:tav tm="0">
                                          <p:val>
                                            <p:strVal val="ppt_w"/>
                                          </p:val>
                                        </p:tav>
                                        <p:tav tm="100000">
                                          <p:val>
                                            <p:strVal val="ppt_w*0.70"/>
                                          </p:val>
                                        </p:tav>
                                      </p:tavLst>
                                    </p:anim>
                                    <p:anim calcmode="lin" valueType="num">
                                      <p:cBhvr>
                                        <p:cTn id="28" dur="1000"/>
                                        <p:tgtEl>
                                          <p:spTgt spid="96258"/>
                                        </p:tgtEl>
                                        <p:attrNameLst>
                                          <p:attrName>ppt_h</p:attrName>
                                        </p:attrNameLst>
                                      </p:cBhvr>
                                      <p:tavLst>
                                        <p:tav tm="0">
                                          <p:val>
                                            <p:strVal val="ppt_h"/>
                                          </p:val>
                                        </p:tav>
                                        <p:tav tm="100000">
                                          <p:val>
                                            <p:strVal val="ppt_h"/>
                                          </p:val>
                                        </p:tav>
                                      </p:tavLst>
                                    </p:anim>
                                    <p:animEffect transition="out" filter="fade">
                                      <p:cBhvr>
                                        <p:cTn id="29" dur="1000"/>
                                        <p:tgtEl>
                                          <p:spTgt spid="96258"/>
                                        </p:tgtEl>
                                      </p:cBhvr>
                                    </p:animEffect>
                                    <p:set>
                                      <p:cBhvr>
                                        <p:cTn id="30" dur="1" fill="hold">
                                          <p:stCondLst>
                                            <p:cond delay="999"/>
                                          </p:stCondLst>
                                        </p:cTn>
                                        <p:tgtEl>
                                          <p:spTgt spid="9625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9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1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0" y="1412776"/>
            <a:ext cx="8625136" cy="1371600"/>
          </a:xfrm>
        </p:spPr>
        <p:txBody>
          <a:bodyPr/>
          <a:lstStyle/>
          <a:p>
            <a:pPr lvl="1">
              <a:buFontTx/>
              <a:buNone/>
            </a:pPr>
            <a:r>
              <a:rPr lang="en-US" altLang="zh-CN" dirty="0" smtClean="0">
                <a:latin typeface="华文楷体" pitchFamily="2" charset="-122"/>
                <a:ea typeface="华文楷体" pitchFamily="2" charset="-122"/>
              </a:rPr>
              <a:t>   </a:t>
            </a:r>
            <a:r>
              <a:rPr lang="zh-CN" altLang="en-US" dirty="0" smtClean="0">
                <a:latin typeface="+mn-ea"/>
              </a:rPr>
              <a:t>论文的相互引证揭示科学研究背后的联系与发展</a:t>
            </a:r>
          </a:p>
          <a:p>
            <a:pPr>
              <a:buFontTx/>
              <a:buNone/>
            </a:pPr>
            <a:endParaRPr lang="zh-CN" altLang="en-US" sz="2400" dirty="0" smtClean="0">
              <a:latin typeface="华文楷体" pitchFamily="2" charset="-122"/>
              <a:ea typeface="华文楷体" pitchFamily="2" charset="-122"/>
            </a:endParaRPr>
          </a:p>
          <a:p>
            <a:pPr>
              <a:buFontTx/>
              <a:buNone/>
            </a:pPr>
            <a:endParaRPr lang="en-US" altLang="zh-CN" sz="2400" dirty="0" smtClean="0">
              <a:latin typeface="华文楷体" pitchFamily="2" charset="-122"/>
              <a:ea typeface="华文楷体" pitchFamily="2" charset="-122"/>
            </a:endParaRPr>
          </a:p>
          <a:p>
            <a:endParaRPr lang="zh-CN" altLang="en-US" sz="2400" dirty="0" smtClean="0">
              <a:latin typeface="华文楷体" pitchFamily="2" charset="-122"/>
              <a:ea typeface="华文楷体" pitchFamily="2" charset="-122"/>
            </a:endParaRPr>
          </a:p>
        </p:txBody>
      </p:sp>
      <p:sp>
        <p:nvSpPr>
          <p:cNvPr id="38916" name="Rectangle 4"/>
          <p:cNvSpPr>
            <a:spLocks noChangeArrowheads="1"/>
          </p:cNvSpPr>
          <p:nvPr/>
        </p:nvSpPr>
        <p:spPr bwMode="auto">
          <a:xfrm>
            <a:off x="533400" y="2276475"/>
            <a:ext cx="8064500"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lnSpc>
                <a:spcPct val="150000"/>
              </a:lnSpc>
              <a:spcBef>
                <a:spcPct val="20000"/>
              </a:spcBef>
              <a:buFontTx/>
              <a:buChar char="•"/>
            </a:pPr>
            <a:r>
              <a:rPr lang="zh-CN" altLang="en-US" sz="2000" b="1" dirty="0">
                <a:latin typeface="华文楷体" pitchFamily="2" charset="-122"/>
                <a:ea typeface="华文楷体" pitchFamily="2" charset="-122"/>
              </a:rPr>
              <a:t>学科上的相关性：理论与方法；借鉴与利用</a:t>
            </a:r>
          </a:p>
          <a:p>
            <a:pPr marL="742950" lvl="1" indent="-285750">
              <a:lnSpc>
                <a:spcPct val="150000"/>
              </a:lnSpc>
              <a:spcBef>
                <a:spcPct val="20000"/>
              </a:spcBef>
            </a:pPr>
            <a:r>
              <a:rPr lang="zh-CN" altLang="en-US" sz="2400" b="1" dirty="0">
                <a:latin typeface="华文楷体" pitchFamily="2" charset="-122"/>
                <a:ea typeface="华文楷体" pitchFamily="2" charset="-122"/>
              </a:rPr>
              <a:t>			    	 </a:t>
            </a:r>
            <a:r>
              <a:rPr lang="zh-CN" altLang="en-US" sz="2400" b="1" dirty="0">
                <a:solidFill>
                  <a:srgbClr val="FF0000"/>
                </a:solidFill>
                <a:latin typeface="华文楷体" pitchFamily="2" charset="-122"/>
                <a:ea typeface="华文楷体" pitchFamily="2" charset="-122"/>
              </a:rPr>
              <a:t>技术与手段：应用与发展</a:t>
            </a:r>
          </a:p>
          <a:p>
            <a:pPr marL="342900" indent="-342900">
              <a:lnSpc>
                <a:spcPct val="150000"/>
              </a:lnSpc>
              <a:spcBef>
                <a:spcPct val="20000"/>
              </a:spcBef>
              <a:buFontTx/>
              <a:buChar char="•"/>
            </a:pPr>
            <a:r>
              <a:rPr lang="zh-CN" altLang="en-US" sz="2000" b="1" dirty="0">
                <a:latin typeface="华文楷体" pitchFamily="2" charset="-122"/>
                <a:ea typeface="华文楷体" pitchFamily="2" charset="-122"/>
              </a:rPr>
              <a:t>横向上的对应性：实验或方法；互相参照与借鉴</a:t>
            </a:r>
          </a:p>
          <a:p>
            <a:pPr marL="742950" lvl="1" indent="-285750">
              <a:lnSpc>
                <a:spcPct val="150000"/>
              </a:lnSpc>
              <a:spcBef>
                <a:spcPct val="20000"/>
              </a:spcBef>
            </a:pPr>
            <a:r>
              <a:rPr lang="zh-CN" altLang="en-US" sz="2400" b="1" dirty="0">
                <a:latin typeface="华文楷体" pitchFamily="2" charset="-122"/>
                <a:ea typeface="华文楷体" pitchFamily="2" charset="-122"/>
              </a:rPr>
              <a:t>				 </a:t>
            </a:r>
            <a:r>
              <a:rPr lang="zh-CN" altLang="en-US" sz="2400" b="1" dirty="0">
                <a:solidFill>
                  <a:srgbClr val="FF0000"/>
                </a:solidFill>
                <a:latin typeface="华文楷体" pitchFamily="2" charset="-122"/>
                <a:ea typeface="华文楷体" pitchFamily="2" charset="-122"/>
              </a:rPr>
              <a:t>结果与讨论：比较与应用</a:t>
            </a:r>
          </a:p>
          <a:p>
            <a:pPr marL="342900" indent="-342900">
              <a:lnSpc>
                <a:spcPct val="150000"/>
              </a:lnSpc>
              <a:spcBef>
                <a:spcPct val="20000"/>
              </a:spcBef>
              <a:buFontTx/>
              <a:buChar char="•"/>
            </a:pPr>
            <a:r>
              <a:rPr lang="zh-CN" altLang="en-US" sz="2000" b="1" dirty="0">
                <a:latin typeface="华文楷体" pitchFamily="2" charset="-122"/>
                <a:ea typeface="华文楷体" pitchFamily="2" charset="-122"/>
              </a:rPr>
              <a:t>纵向上的继承性：课题的基础与起源</a:t>
            </a:r>
          </a:p>
          <a:p>
            <a:pPr marL="742950" lvl="1" indent="-285750">
              <a:lnSpc>
                <a:spcPct val="150000"/>
              </a:lnSpc>
              <a:spcBef>
                <a:spcPct val="20000"/>
              </a:spcBef>
            </a:pPr>
            <a:r>
              <a:rPr lang="zh-CN" altLang="en-US" sz="2400" b="1" dirty="0">
                <a:solidFill>
                  <a:srgbClr val="FF0000"/>
                </a:solidFill>
                <a:latin typeface="华文楷体" pitchFamily="2" charset="-122"/>
                <a:ea typeface="华文楷体" pitchFamily="2" charset="-122"/>
              </a:rPr>
              <a:t>                </a:t>
            </a:r>
            <a:r>
              <a:rPr lang="zh-CN" altLang="en-US" sz="2400" b="1" dirty="0" smtClean="0">
                <a:solidFill>
                  <a:srgbClr val="FF0000"/>
                </a:solidFill>
                <a:latin typeface="华文楷体" pitchFamily="2" charset="-122"/>
                <a:ea typeface="华文楷体" pitchFamily="2" charset="-122"/>
              </a:rPr>
              <a:t>               发展</a:t>
            </a:r>
            <a:r>
              <a:rPr lang="zh-CN" altLang="en-US" sz="2400" b="1" dirty="0">
                <a:solidFill>
                  <a:srgbClr val="FF0000"/>
                </a:solidFill>
                <a:latin typeface="华文楷体" pitchFamily="2" charset="-122"/>
                <a:ea typeface="华文楷体" pitchFamily="2" charset="-122"/>
              </a:rPr>
              <a:t>与进步</a:t>
            </a:r>
          </a:p>
          <a:p>
            <a:pPr marL="742950" lvl="1" indent="-285750">
              <a:spcBef>
                <a:spcPct val="20000"/>
              </a:spcBef>
            </a:pPr>
            <a:r>
              <a:rPr lang="zh-CN" altLang="en-US" sz="2400" b="1" dirty="0">
                <a:latin typeface="华文楷体" pitchFamily="2" charset="-122"/>
                <a:ea typeface="华文楷体" pitchFamily="2" charset="-122"/>
              </a:rPr>
              <a:t>                            </a:t>
            </a:r>
            <a:endParaRPr lang="en-US" altLang="zh-CN" sz="2400" b="1" dirty="0">
              <a:latin typeface="华文楷体" pitchFamily="2" charset="-122"/>
              <a:ea typeface="华文楷体" pitchFamily="2" charset="-122"/>
            </a:endParaRPr>
          </a:p>
        </p:txBody>
      </p:sp>
      <p:sp>
        <p:nvSpPr>
          <p:cNvPr id="7" name="标题 1"/>
          <p:cNvSpPr>
            <a:spLocks noGrp="1"/>
          </p:cNvSpPr>
          <p:nvPr/>
        </p:nvSpPr>
        <p:spPr bwMode="auto">
          <a:xfrm>
            <a:off x="827584" y="269776"/>
            <a:ext cx="799306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3200" b="1">
                <a:solidFill>
                  <a:schemeClr val="bg1"/>
                </a:solidFill>
                <a:latin typeface="+mj-lt"/>
                <a:ea typeface="+mj-ea"/>
                <a:cs typeface="+mj-cs"/>
              </a:defRPr>
            </a:lvl1pPr>
            <a:lvl2pPr algn="ctr" rtl="0" fontAlgn="base">
              <a:spcBef>
                <a:spcPct val="0"/>
              </a:spcBef>
              <a:spcAft>
                <a:spcPct val="0"/>
              </a:spcAft>
              <a:defRPr sz="3200" b="1">
                <a:solidFill>
                  <a:schemeClr val="bg1"/>
                </a:solidFill>
                <a:latin typeface="Times New Roman" pitchFamily="18" charset="0"/>
                <a:ea typeface="宋体" pitchFamily="2" charset="-122"/>
              </a:defRPr>
            </a:lvl2pPr>
            <a:lvl3pPr algn="ctr" rtl="0" fontAlgn="base">
              <a:spcBef>
                <a:spcPct val="0"/>
              </a:spcBef>
              <a:spcAft>
                <a:spcPct val="0"/>
              </a:spcAft>
              <a:defRPr sz="3200" b="1">
                <a:solidFill>
                  <a:schemeClr val="bg1"/>
                </a:solidFill>
                <a:latin typeface="Times New Roman" pitchFamily="18" charset="0"/>
                <a:ea typeface="宋体" pitchFamily="2" charset="-122"/>
              </a:defRPr>
            </a:lvl3pPr>
            <a:lvl4pPr algn="ctr" rtl="0" fontAlgn="base">
              <a:spcBef>
                <a:spcPct val="0"/>
              </a:spcBef>
              <a:spcAft>
                <a:spcPct val="0"/>
              </a:spcAft>
              <a:defRPr sz="3200" b="1">
                <a:solidFill>
                  <a:schemeClr val="bg1"/>
                </a:solidFill>
                <a:latin typeface="Times New Roman" pitchFamily="18" charset="0"/>
                <a:ea typeface="宋体" pitchFamily="2" charset="-122"/>
              </a:defRPr>
            </a:lvl4pPr>
            <a:lvl5pPr algn="ctr" rtl="0" fontAlgn="base">
              <a:spcBef>
                <a:spcPct val="0"/>
              </a:spcBef>
              <a:spcAft>
                <a:spcPct val="0"/>
              </a:spcAft>
              <a:defRPr sz="3200" b="1">
                <a:solidFill>
                  <a:schemeClr val="bg1"/>
                </a:solidFill>
                <a:latin typeface="Times New Roman" pitchFamily="18" charset="0"/>
                <a:ea typeface="宋体" pitchFamily="2" charset="-122"/>
              </a:defRPr>
            </a:lvl5pPr>
            <a:lvl6pPr marL="457200" algn="ctr" rtl="0" eaLnBrk="1" fontAlgn="base" hangingPunct="1">
              <a:spcBef>
                <a:spcPct val="0"/>
              </a:spcBef>
              <a:spcAft>
                <a:spcPct val="0"/>
              </a:spcAft>
              <a:defRPr sz="3200" b="1">
                <a:solidFill>
                  <a:schemeClr val="bg1"/>
                </a:solidFill>
                <a:latin typeface="Times New Roman" pitchFamily="18" charset="0"/>
                <a:ea typeface="宋体" pitchFamily="2" charset="-122"/>
              </a:defRPr>
            </a:lvl6pPr>
            <a:lvl7pPr marL="914400" algn="ctr" rtl="0" eaLnBrk="1" fontAlgn="base" hangingPunct="1">
              <a:spcBef>
                <a:spcPct val="0"/>
              </a:spcBef>
              <a:spcAft>
                <a:spcPct val="0"/>
              </a:spcAft>
              <a:defRPr sz="3200" b="1">
                <a:solidFill>
                  <a:schemeClr val="bg1"/>
                </a:solidFill>
                <a:latin typeface="Times New Roman" pitchFamily="18" charset="0"/>
                <a:ea typeface="宋体" pitchFamily="2" charset="-122"/>
              </a:defRPr>
            </a:lvl7pPr>
            <a:lvl8pPr marL="1371600" algn="ctr" rtl="0" eaLnBrk="1" fontAlgn="base" hangingPunct="1">
              <a:spcBef>
                <a:spcPct val="0"/>
              </a:spcBef>
              <a:spcAft>
                <a:spcPct val="0"/>
              </a:spcAft>
              <a:defRPr sz="3200" b="1">
                <a:solidFill>
                  <a:schemeClr val="bg1"/>
                </a:solidFill>
                <a:latin typeface="Times New Roman" pitchFamily="18" charset="0"/>
                <a:ea typeface="宋体" pitchFamily="2" charset="-122"/>
              </a:defRPr>
            </a:lvl8pPr>
            <a:lvl9pPr marL="1828800" algn="ctr" rtl="0" eaLnBrk="1" fontAlgn="base" hangingPunct="1">
              <a:spcBef>
                <a:spcPct val="0"/>
              </a:spcBef>
              <a:spcAft>
                <a:spcPct val="0"/>
              </a:spcAft>
              <a:defRPr sz="3200" b="1">
                <a:solidFill>
                  <a:schemeClr val="bg1"/>
                </a:solidFill>
                <a:latin typeface="Times New Roman" pitchFamily="18" charset="0"/>
                <a:ea typeface="宋体" pitchFamily="2" charset="-122"/>
              </a:defRPr>
            </a:lvl9pPr>
          </a:lstStyle>
          <a:p>
            <a:r>
              <a:rPr lang="zh-CN" altLang="en-US" dirty="0" smtClean="0">
                <a:latin typeface="+mn-lt"/>
                <a:ea typeface="+mn-ea"/>
              </a:rPr>
              <a:t>四</a:t>
            </a:r>
            <a:r>
              <a:rPr lang="zh-CN" altLang="en-US" kern="1200" dirty="0" smtClean="0">
                <a:latin typeface="+mn-lt"/>
                <a:ea typeface="+mn-ea"/>
                <a:cs typeface="+mn-cs"/>
              </a:rPr>
              <a:t>、</a:t>
            </a:r>
            <a:r>
              <a:rPr lang="en-US" altLang="zh-CN" kern="1200" dirty="0" smtClean="0">
                <a:latin typeface="+mn-lt"/>
                <a:ea typeface="+mn-ea"/>
                <a:cs typeface="+mn-cs"/>
              </a:rPr>
              <a:t> Web of Science</a:t>
            </a:r>
            <a:r>
              <a:rPr lang="zh-CN" altLang="en-US" kern="1200" dirty="0" smtClean="0">
                <a:latin typeface="+mn-lt"/>
                <a:ea typeface="+mn-ea"/>
                <a:cs typeface="+mn-cs"/>
              </a:rPr>
              <a:t>平台检索应用</a:t>
            </a:r>
            <a:endParaRPr lang="zh-CN" altLang="en-US" kern="1200" dirty="0">
              <a:latin typeface="+mn-lt"/>
              <a:ea typeface="+mn-ea"/>
              <a:cs typeface="+mn-cs"/>
            </a:endParaRPr>
          </a:p>
        </p:txBody>
      </p:sp>
      <p:sp>
        <p:nvSpPr>
          <p:cNvPr id="5" name="标题 1"/>
          <p:cNvSpPr>
            <a:spLocks noGrp="1"/>
          </p:cNvSpPr>
          <p:nvPr>
            <p:ph type="title"/>
          </p:nvPr>
        </p:nvSpPr>
        <p:spPr>
          <a:xfrm>
            <a:off x="611188" y="413792"/>
            <a:ext cx="7993062" cy="1143000"/>
          </a:xfrm>
        </p:spPr>
        <p:txBody>
          <a:bodyPr>
            <a:normAutofit/>
          </a:bodyPr>
          <a:lstStyle/>
          <a:p>
            <a:pPr marL="457200" indent="-457200">
              <a:lnSpc>
                <a:spcPct val="150000"/>
              </a:lnSpc>
              <a:spcBef>
                <a:spcPct val="20000"/>
              </a:spcBef>
              <a:defRPr/>
            </a:pPr>
            <a:r>
              <a:rPr lang="en-US" altLang="zh-CN" kern="1200" dirty="0" smtClean="0">
                <a:latin typeface="+mj-ea"/>
                <a:ea typeface="+mj-ea"/>
                <a:cs typeface="+mn-cs"/>
              </a:rPr>
              <a:t> </a:t>
            </a:r>
            <a:r>
              <a:rPr lang="en-US" altLang="zh-CN" b="1" dirty="0"/>
              <a:t>3</a:t>
            </a:r>
            <a:r>
              <a:rPr lang="en-US" altLang="zh-CN" b="1" dirty="0" smtClean="0"/>
              <a:t>. </a:t>
            </a:r>
            <a:r>
              <a:rPr lang="zh-CN" altLang="en-US" b="1" dirty="0" smtClean="0"/>
              <a:t>把握</a:t>
            </a:r>
            <a:r>
              <a:rPr lang="zh-CN" altLang="en-US" b="1" dirty="0"/>
              <a:t>特定主题的发展脉络</a:t>
            </a:r>
            <a:endParaRPr lang="en-US" altLang="zh-CN" b="1" dirty="0"/>
          </a:p>
        </p:txBody>
      </p:sp>
    </p:spTree>
    <p:extLst>
      <p:ext uri="{BB962C8B-B14F-4D97-AF65-F5344CB8AC3E}">
        <p14:creationId xmlns:p14="http://schemas.microsoft.com/office/powerpoint/2010/main" xmlns="" val="17044832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362" name="Picture 2" descr="WoSfullre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62800" y="228600"/>
            <a:ext cx="998538" cy="1143000"/>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39363" name="Text Box 3"/>
          <p:cNvSpPr txBox="1">
            <a:spLocks noChangeArrowheads="1"/>
          </p:cNvSpPr>
          <p:nvPr/>
        </p:nvSpPr>
        <p:spPr bwMode="auto">
          <a:xfrm>
            <a:off x="7399338" y="609600"/>
            <a:ext cx="457200" cy="182563"/>
          </a:xfrm>
          <a:prstGeom prst="rect">
            <a:avLst/>
          </a:prstGeom>
          <a:solidFill>
            <a:schemeClr val="bg1"/>
          </a:solidFill>
          <a:ln>
            <a:noFill/>
          </a:ln>
          <a:effectLst/>
          <a:extLst>
            <a:ext uri="{91240B29-F687-4F45-9708-019B960494DF}">
              <a14:hiddenLine xmlns:a14="http://schemas.microsoft.com/office/drawing/2010/main" xmlns="" w="31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spcBef>
                <a:spcPct val="50000"/>
              </a:spcBef>
            </a:pPr>
            <a:r>
              <a:rPr lang="en-US" altLang="zh-CN" sz="1200" b="1">
                <a:latin typeface="Times New Roman" pitchFamily="18" charset="0"/>
              </a:rPr>
              <a:t>2004</a:t>
            </a:r>
          </a:p>
        </p:txBody>
      </p:sp>
      <p:sp>
        <p:nvSpPr>
          <p:cNvPr id="1039364" name="Line 4"/>
          <p:cNvSpPr>
            <a:spLocks noChangeShapeType="1"/>
          </p:cNvSpPr>
          <p:nvPr/>
        </p:nvSpPr>
        <p:spPr bwMode="auto">
          <a:xfrm flipV="1">
            <a:off x="4419600" y="1447800"/>
            <a:ext cx="2209800" cy="990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pic>
        <p:nvPicPr>
          <p:cNvPr id="1039365" name="Picture 5" descr="WoSfullre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987675"/>
            <a:ext cx="998538" cy="1143000"/>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39366" name="Picture 6" descr="WoSfullre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2378075"/>
            <a:ext cx="998538" cy="1143000"/>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39367" name="Picture 7" descr="WoSfullre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89725" y="914400"/>
            <a:ext cx="998538" cy="1143000"/>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39368" name="Picture 8" descr="WoSfullre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59463" y="4724400"/>
            <a:ext cx="998537" cy="1143000"/>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39369" name="Picture 9" descr="WoSfullre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73863" y="4343400"/>
            <a:ext cx="998537" cy="1143000"/>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39370" name="Picture 10" descr="WoSfullre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1600" y="3444875"/>
            <a:ext cx="998538" cy="1143000"/>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39371" name="Line 11"/>
          <p:cNvSpPr>
            <a:spLocks noChangeShapeType="1"/>
          </p:cNvSpPr>
          <p:nvPr/>
        </p:nvSpPr>
        <p:spPr bwMode="auto">
          <a:xfrm flipH="1">
            <a:off x="2209800" y="2133600"/>
            <a:ext cx="1905000" cy="990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1039372" name="Text Box 12"/>
          <p:cNvSpPr txBox="1">
            <a:spLocks noChangeArrowheads="1"/>
          </p:cNvSpPr>
          <p:nvPr/>
        </p:nvSpPr>
        <p:spPr bwMode="auto">
          <a:xfrm>
            <a:off x="2667000" y="2359025"/>
            <a:ext cx="914400" cy="460375"/>
          </a:xfrm>
          <a:prstGeom prst="rect">
            <a:avLst/>
          </a:prstGeom>
          <a:solidFill>
            <a:srgbClr val="C0C0C0"/>
          </a:solidFill>
          <a:ln w="2857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r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lnSpc>
                <a:spcPct val="80000"/>
              </a:lnSpc>
              <a:spcBef>
                <a:spcPct val="50000"/>
              </a:spcBef>
            </a:pPr>
            <a:r>
              <a:rPr lang="en-US" altLang="zh-CN" sz="1400" b="1" i="1">
                <a:solidFill>
                  <a:srgbClr val="006600"/>
                </a:solidFill>
                <a:latin typeface="Times New Roman" pitchFamily="18" charset="0"/>
              </a:rPr>
              <a:t>Cited References</a:t>
            </a:r>
          </a:p>
        </p:txBody>
      </p:sp>
      <p:sp>
        <p:nvSpPr>
          <p:cNvPr id="1039373" name="Text Box 13"/>
          <p:cNvSpPr txBox="1">
            <a:spLocks noChangeArrowheads="1"/>
          </p:cNvSpPr>
          <p:nvPr/>
        </p:nvSpPr>
        <p:spPr bwMode="auto">
          <a:xfrm>
            <a:off x="381000" y="3825875"/>
            <a:ext cx="457200" cy="182563"/>
          </a:xfrm>
          <a:prstGeom prst="rect">
            <a:avLst/>
          </a:prstGeom>
          <a:solidFill>
            <a:schemeClr val="bg1"/>
          </a:solidFill>
          <a:ln>
            <a:noFill/>
          </a:ln>
          <a:effectLst/>
          <a:extLst>
            <a:ext uri="{91240B29-F687-4F45-9708-019B960494DF}">
              <a14:hiddenLine xmlns:a14="http://schemas.microsoft.com/office/drawing/2010/main" xmlns="" w="31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spcBef>
                <a:spcPct val="50000"/>
              </a:spcBef>
            </a:pPr>
            <a:r>
              <a:rPr lang="en-US" altLang="zh-CN" sz="1200" b="1">
                <a:latin typeface="Times New Roman" pitchFamily="18" charset="0"/>
              </a:rPr>
              <a:t>1993</a:t>
            </a:r>
          </a:p>
        </p:txBody>
      </p:sp>
      <p:sp>
        <p:nvSpPr>
          <p:cNvPr id="1039374" name="Text Box 14"/>
          <p:cNvSpPr txBox="1">
            <a:spLocks noChangeArrowheads="1"/>
          </p:cNvSpPr>
          <p:nvPr/>
        </p:nvSpPr>
        <p:spPr bwMode="auto">
          <a:xfrm>
            <a:off x="1676400" y="3932238"/>
            <a:ext cx="457200" cy="182562"/>
          </a:xfrm>
          <a:prstGeom prst="rect">
            <a:avLst/>
          </a:prstGeom>
          <a:solidFill>
            <a:schemeClr val="bg1"/>
          </a:solidFill>
          <a:ln>
            <a:noFill/>
          </a:ln>
          <a:effectLst/>
          <a:extLst>
            <a:ext uri="{91240B29-F687-4F45-9708-019B960494DF}">
              <a14:hiddenLine xmlns:a14="http://schemas.microsoft.com/office/drawing/2010/main" xmlns="" w="31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spcBef>
                <a:spcPct val="50000"/>
              </a:spcBef>
            </a:pPr>
            <a:r>
              <a:rPr lang="en-US" altLang="zh-CN" sz="1200" b="1">
                <a:latin typeface="Times New Roman" pitchFamily="18" charset="0"/>
              </a:rPr>
              <a:t>1991</a:t>
            </a:r>
          </a:p>
        </p:txBody>
      </p:sp>
      <p:sp>
        <p:nvSpPr>
          <p:cNvPr id="1039375" name="Text Box 15"/>
          <p:cNvSpPr txBox="1">
            <a:spLocks noChangeArrowheads="1"/>
          </p:cNvSpPr>
          <p:nvPr/>
        </p:nvSpPr>
        <p:spPr bwMode="auto">
          <a:xfrm>
            <a:off x="1143000" y="3186113"/>
            <a:ext cx="457200" cy="182562"/>
          </a:xfrm>
          <a:prstGeom prst="rect">
            <a:avLst/>
          </a:prstGeom>
          <a:solidFill>
            <a:schemeClr val="bg1"/>
          </a:solidFill>
          <a:ln>
            <a:noFill/>
          </a:ln>
          <a:effectLst/>
          <a:extLst>
            <a:ext uri="{91240B29-F687-4F45-9708-019B960494DF}">
              <a14:hiddenLine xmlns:a14="http://schemas.microsoft.com/office/drawing/2010/main" xmlns="" w="31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spcBef>
                <a:spcPct val="50000"/>
              </a:spcBef>
            </a:pPr>
            <a:r>
              <a:rPr lang="en-US" altLang="zh-CN" sz="1200" b="1">
                <a:latin typeface="Times New Roman" pitchFamily="18" charset="0"/>
              </a:rPr>
              <a:t>1995</a:t>
            </a:r>
          </a:p>
        </p:txBody>
      </p:sp>
      <p:pic>
        <p:nvPicPr>
          <p:cNvPr id="1039376" name="Picture 16" descr="WoSfullre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0263" y="4191000"/>
            <a:ext cx="998537" cy="1143000"/>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39377" name="Text Box 17"/>
          <p:cNvSpPr txBox="1">
            <a:spLocks noChangeArrowheads="1"/>
          </p:cNvSpPr>
          <p:nvPr/>
        </p:nvSpPr>
        <p:spPr bwMode="auto">
          <a:xfrm>
            <a:off x="1058863" y="4922838"/>
            <a:ext cx="457200" cy="182562"/>
          </a:xfrm>
          <a:prstGeom prst="rect">
            <a:avLst/>
          </a:prstGeom>
          <a:solidFill>
            <a:schemeClr val="bg1"/>
          </a:solidFill>
          <a:ln>
            <a:noFill/>
          </a:ln>
          <a:effectLst/>
          <a:extLst>
            <a:ext uri="{91240B29-F687-4F45-9708-019B960494DF}">
              <a14:hiddenLine xmlns:a14="http://schemas.microsoft.com/office/drawing/2010/main" xmlns="" w="31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spcBef>
                <a:spcPct val="50000"/>
              </a:spcBef>
            </a:pPr>
            <a:r>
              <a:rPr lang="en-US" altLang="zh-CN" sz="1200" b="1">
                <a:latin typeface="Times New Roman" pitchFamily="18" charset="0"/>
              </a:rPr>
              <a:t>1980</a:t>
            </a:r>
          </a:p>
        </p:txBody>
      </p:sp>
      <p:pic>
        <p:nvPicPr>
          <p:cNvPr id="1039378" name="Picture 18" descr="WoSfullrec"/>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68738" y="990600"/>
            <a:ext cx="1465262" cy="1676400"/>
          </a:xfrm>
          <a:prstGeom prst="rect">
            <a:avLst/>
          </a:prstGeom>
          <a:noFill/>
          <a:ln w="28575">
            <a:solidFill>
              <a:srgbClr val="008000"/>
            </a:solidFill>
            <a:miter lim="800000"/>
            <a:headEnd/>
            <a:tailEnd/>
          </a:ln>
          <a:extLst>
            <a:ext uri="{909E8E84-426E-40DD-AFC4-6F175D3DCCD1}">
              <a14:hiddenFill xmlns:a14="http://schemas.microsoft.com/office/drawing/2010/main" xmlns="">
                <a:solidFill>
                  <a:srgbClr val="FFFFFF"/>
                </a:solidFill>
              </a14:hiddenFill>
            </a:ext>
          </a:extLst>
        </p:spPr>
      </p:pic>
      <p:sp>
        <p:nvSpPr>
          <p:cNvPr id="1039379" name="Text Box 19"/>
          <p:cNvSpPr txBox="1">
            <a:spLocks noChangeArrowheads="1"/>
          </p:cNvSpPr>
          <p:nvPr/>
        </p:nvSpPr>
        <p:spPr bwMode="auto">
          <a:xfrm>
            <a:off x="6858000" y="1676400"/>
            <a:ext cx="457200" cy="182563"/>
          </a:xfrm>
          <a:prstGeom prst="rect">
            <a:avLst/>
          </a:prstGeom>
          <a:solidFill>
            <a:schemeClr val="bg1"/>
          </a:solidFill>
          <a:ln>
            <a:noFill/>
          </a:ln>
          <a:effectLst/>
          <a:extLst>
            <a:ext uri="{91240B29-F687-4F45-9708-019B960494DF}">
              <a14:hiddenLine xmlns:a14="http://schemas.microsoft.com/office/drawing/2010/main" xmlns="" w="31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spcBef>
                <a:spcPct val="50000"/>
              </a:spcBef>
            </a:pPr>
            <a:r>
              <a:rPr lang="en-US" altLang="zh-CN" sz="1200" b="1">
                <a:latin typeface="Times New Roman" pitchFamily="18" charset="0"/>
              </a:rPr>
              <a:t>2003</a:t>
            </a:r>
          </a:p>
        </p:txBody>
      </p:sp>
      <p:sp>
        <p:nvSpPr>
          <p:cNvPr id="1039380" name="Text Box 20"/>
          <p:cNvSpPr txBox="1">
            <a:spLocks noChangeArrowheads="1"/>
          </p:cNvSpPr>
          <p:nvPr/>
        </p:nvSpPr>
        <p:spPr bwMode="auto">
          <a:xfrm>
            <a:off x="5562600" y="1600200"/>
            <a:ext cx="609600" cy="460375"/>
          </a:xfrm>
          <a:prstGeom prst="rect">
            <a:avLst/>
          </a:prstGeom>
          <a:solidFill>
            <a:srgbClr val="C0C0C0"/>
          </a:solidFill>
          <a:ln w="2857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r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lnSpc>
                <a:spcPct val="80000"/>
              </a:lnSpc>
              <a:spcBef>
                <a:spcPct val="50000"/>
              </a:spcBef>
            </a:pPr>
            <a:r>
              <a:rPr lang="en-US" altLang="zh-CN" sz="1400" b="1" i="1">
                <a:solidFill>
                  <a:srgbClr val="006600"/>
                </a:solidFill>
                <a:latin typeface="Times New Roman" pitchFamily="18" charset="0"/>
              </a:rPr>
              <a:t>Times Cited</a:t>
            </a:r>
          </a:p>
        </p:txBody>
      </p:sp>
      <p:sp>
        <p:nvSpPr>
          <p:cNvPr id="1039381" name="Line 21"/>
          <p:cNvSpPr>
            <a:spLocks noChangeShapeType="1"/>
          </p:cNvSpPr>
          <p:nvPr/>
        </p:nvSpPr>
        <p:spPr bwMode="auto">
          <a:xfrm flipH="1" flipV="1">
            <a:off x="4953000" y="2667000"/>
            <a:ext cx="1447800" cy="190500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1039382" name="Text Box 22"/>
          <p:cNvSpPr txBox="1">
            <a:spLocks noChangeArrowheads="1"/>
          </p:cNvSpPr>
          <p:nvPr/>
        </p:nvSpPr>
        <p:spPr bwMode="auto">
          <a:xfrm>
            <a:off x="5257800" y="3276600"/>
            <a:ext cx="762000" cy="546100"/>
          </a:xfrm>
          <a:prstGeom prst="rect">
            <a:avLst/>
          </a:prstGeom>
          <a:solidFill>
            <a:srgbClr val="C0C0C0"/>
          </a:solidFill>
          <a:ln w="2857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r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spcBef>
                <a:spcPct val="50000"/>
              </a:spcBef>
            </a:pPr>
            <a:r>
              <a:rPr lang="en-US" altLang="zh-CN" sz="1400" b="1" i="1">
                <a:solidFill>
                  <a:srgbClr val="006600"/>
                </a:solidFill>
                <a:latin typeface="Times New Roman" pitchFamily="18" charset="0"/>
              </a:rPr>
              <a:t>Related Records</a:t>
            </a:r>
          </a:p>
        </p:txBody>
      </p:sp>
      <p:pic>
        <p:nvPicPr>
          <p:cNvPr id="1039383" name="Picture 23" descr="WoSfullre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93063" y="533400"/>
            <a:ext cx="998537" cy="1143000"/>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39384" name="Text Box 24"/>
          <p:cNvSpPr txBox="1">
            <a:spLocks noChangeArrowheads="1"/>
          </p:cNvSpPr>
          <p:nvPr/>
        </p:nvSpPr>
        <p:spPr bwMode="auto">
          <a:xfrm>
            <a:off x="8229600" y="914400"/>
            <a:ext cx="457200" cy="182563"/>
          </a:xfrm>
          <a:prstGeom prst="rect">
            <a:avLst/>
          </a:prstGeom>
          <a:solidFill>
            <a:schemeClr val="bg1"/>
          </a:solidFill>
          <a:ln>
            <a:noFill/>
          </a:ln>
          <a:effectLst/>
          <a:extLst>
            <a:ext uri="{91240B29-F687-4F45-9708-019B960494DF}">
              <a14:hiddenLine xmlns:a14="http://schemas.microsoft.com/office/drawing/2010/main" xmlns="" w="31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spcBef>
                <a:spcPct val="50000"/>
              </a:spcBef>
            </a:pPr>
            <a:r>
              <a:rPr lang="en-US" altLang="zh-CN" sz="1200" b="1">
                <a:latin typeface="Times New Roman" pitchFamily="18" charset="0"/>
              </a:rPr>
              <a:t>2003</a:t>
            </a:r>
          </a:p>
        </p:txBody>
      </p:sp>
      <p:sp>
        <p:nvSpPr>
          <p:cNvPr id="1039385" name="Text Box 25"/>
          <p:cNvSpPr txBox="1">
            <a:spLocks noChangeArrowheads="1"/>
          </p:cNvSpPr>
          <p:nvPr/>
        </p:nvSpPr>
        <p:spPr bwMode="auto">
          <a:xfrm>
            <a:off x="7002463" y="4572000"/>
            <a:ext cx="457200" cy="182563"/>
          </a:xfrm>
          <a:prstGeom prst="rect">
            <a:avLst/>
          </a:prstGeom>
          <a:solidFill>
            <a:schemeClr val="bg1"/>
          </a:solidFill>
          <a:ln>
            <a:noFill/>
          </a:ln>
          <a:effectLst/>
          <a:extLst>
            <a:ext uri="{91240B29-F687-4F45-9708-019B960494DF}">
              <a14:hiddenLine xmlns:a14="http://schemas.microsoft.com/office/drawing/2010/main" xmlns="" w="31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spcBef>
                <a:spcPct val="50000"/>
              </a:spcBef>
            </a:pPr>
            <a:r>
              <a:rPr lang="en-US" altLang="zh-CN" sz="1200" b="1">
                <a:latin typeface="Times New Roman" pitchFamily="18" charset="0"/>
              </a:rPr>
              <a:t>2004</a:t>
            </a:r>
          </a:p>
        </p:txBody>
      </p:sp>
      <p:sp>
        <p:nvSpPr>
          <p:cNvPr id="1039386" name="Text Box 26"/>
          <p:cNvSpPr txBox="1">
            <a:spLocks noChangeArrowheads="1"/>
          </p:cNvSpPr>
          <p:nvPr/>
        </p:nvSpPr>
        <p:spPr bwMode="auto">
          <a:xfrm>
            <a:off x="6172200" y="5456238"/>
            <a:ext cx="457200" cy="182562"/>
          </a:xfrm>
          <a:prstGeom prst="rect">
            <a:avLst/>
          </a:prstGeom>
          <a:solidFill>
            <a:schemeClr val="bg1"/>
          </a:solidFill>
          <a:ln>
            <a:noFill/>
          </a:ln>
          <a:effectLst/>
          <a:extLst>
            <a:ext uri="{91240B29-F687-4F45-9708-019B960494DF}">
              <a14:hiddenLine xmlns:a14="http://schemas.microsoft.com/office/drawing/2010/main" xmlns="" w="31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spcBef>
                <a:spcPct val="50000"/>
              </a:spcBef>
            </a:pPr>
            <a:r>
              <a:rPr lang="en-US" altLang="zh-CN" sz="1200" b="1">
                <a:latin typeface="Times New Roman" pitchFamily="18" charset="0"/>
              </a:rPr>
              <a:t>1999</a:t>
            </a:r>
          </a:p>
        </p:txBody>
      </p:sp>
      <p:pic>
        <p:nvPicPr>
          <p:cNvPr id="1039387" name="Picture 27" descr="WoSfullre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88263" y="4495800"/>
            <a:ext cx="998537" cy="1143000"/>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39388" name="Text Box 28"/>
          <p:cNvSpPr txBox="1">
            <a:spLocks noChangeArrowheads="1"/>
          </p:cNvSpPr>
          <p:nvPr/>
        </p:nvSpPr>
        <p:spPr bwMode="auto">
          <a:xfrm>
            <a:off x="7916863" y="4922838"/>
            <a:ext cx="457200" cy="182562"/>
          </a:xfrm>
          <a:prstGeom prst="rect">
            <a:avLst/>
          </a:prstGeom>
          <a:solidFill>
            <a:schemeClr val="bg1"/>
          </a:solidFill>
          <a:ln>
            <a:noFill/>
          </a:ln>
          <a:effectLst/>
          <a:extLst>
            <a:ext uri="{91240B29-F687-4F45-9708-019B960494DF}">
              <a14:hiddenLine xmlns:a14="http://schemas.microsoft.com/office/drawing/2010/main" xmlns="" w="31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spcBef>
                <a:spcPct val="50000"/>
              </a:spcBef>
            </a:pPr>
            <a:r>
              <a:rPr lang="en-US" altLang="zh-CN" sz="1200" b="1">
                <a:latin typeface="Times New Roman" pitchFamily="18" charset="0"/>
              </a:rPr>
              <a:t>2002</a:t>
            </a:r>
          </a:p>
        </p:txBody>
      </p:sp>
      <p:sp>
        <p:nvSpPr>
          <p:cNvPr id="1039389" name="Line 29"/>
          <p:cNvSpPr>
            <a:spLocks noChangeShapeType="1"/>
          </p:cNvSpPr>
          <p:nvPr/>
        </p:nvSpPr>
        <p:spPr bwMode="auto">
          <a:xfrm flipH="1" flipV="1">
            <a:off x="2286000" y="4800600"/>
            <a:ext cx="243840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1039390" name="Line 30"/>
          <p:cNvSpPr>
            <a:spLocks noChangeShapeType="1"/>
          </p:cNvSpPr>
          <p:nvPr/>
        </p:nvSpPr>
        <p:spPr bwMode="auto">
          <a:xfrm flipH="1" flipV="1">
            <a:off x="2590800" y="4191000"/>
            <a:ext cx="2133600" cy="914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pic>
        <p:nvPicPr>
          <p:cNvPr id="1039391" name="Picture 31" descr="WoSfullre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10400" y="5562600"/>
            <a:ext cx="998538" cy="1143000"/>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39392" name="Text Box 32"/>
          <p:cNvSpPr txBox="1">
            <a:spLocks noChangeArrowheads="1"/>
          </p:cNvSpPr>
          <p:nvPr/>
        </p:nvSpPr>
        <p:spPr bwMode="auto">
          <a:xfrm>
            <a:off x="7239000" y="6142038"/>
            <a:ext cx="457200" cy="182562"/>
          </a:xfrm>
          <a:prstGeom prst="rect">
            <a:avLst/>
          </a:prstGeom>
          <a:solidFill>
            <a:schemeClr val="bg1"/>
          </a:solidFill>
          <a:ln>
            <a:noFill/>
          </a:ln>
          <a:effectLst/>
          <a:extLst>
            <a:ext uri="{91240B29-F687-4F45-9708-019B960494DF}">
              <a14:hiddenLine xmlns:a14="http://schemas.microsoft.com/office/drawing/2010/main" xmlns="" w="31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spcBef>
                <a:spcPct val="50000"/>
              </a:spcBef>
            </a:pPr>
            <a:r>
              <a:rPr lang="en-US" altLang="zh-CN" sz="1200" b="1">
                <a:latin typeface="Times New Roman" pitchFamily="18" charset="0"/>
              </a:rPr>
              <a:t>1994</a:t>
            </a:r>
          </a:p>
        </p:txBody>
      </p:sp>
      <p:pic>
        <p:nvPicPr>
          <p:cNvPr id="1039393" name="Picture 33" descr="WoSfullre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35863" y="1524000"/>
            <a:ext cx="998537" cy="1143000"/>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39394" name="Text Box 34"/>
          <p:cNvSpPr txBox="1">
            <a:spLocks noChangeArrowheads="1"/>
          </p:cNvSpPr>
          <p:nvPr/>
        </p:nvSpPr>
        <p:spPr bwMode="auto">
          <a:xfrm>
            <a:off x="7772400" y="2255838"/>
            <a:ext cx="457200" cy="182562"/>
          </a:xfrm>
          <a:prstGeom prst="rect">
            <a:avLst/>
          </a:prstGeom>
          <a:solidFill>
            <a:schemeClr val="bg1"/>
          </a:solidFill>
          <a:ln>
            <a:noFill/>
          </a:ln>
          <a:effectLst/>
          <a:extLst>
            <a:ext uri="{91240B29-F687-4F45-9708-019B960494DF}">
              <a14:hiddenLine xmlns:a14="http://schemas.microsoft.com/office/drawing/2010/main" xmlns="" w="31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spcBef>
                <a:spcPct val="50000"/>
              </a:spcBef>
            </a:pPr>
            <a:r>
              <a:rPr lang="en-US" altLang="zh-CN" sz="1200" b="1">
                <a:latin typeface="Times New Roman" pitchFamily="18" charset="0"/>
              </a:rPr>
              <a:t>2004</a:t>
            </a:r>
          </a:p>
        </p:txBody>
      </p:sp>
      <p:sp>
        <p:nvSpPr>
          <p:cNvPr id="1039395" name="Text Box 35"/>
          <p:cNvSpPr txBox="1">
            <a:spLocks noChangeArrowheads="1"/>
          </p:cNvSpPr>
          <p:nvPr/>
        </p:nvSpPr>
        <p:spPr bwMode="auto">
          <a:xfrm>
            <a:off x="4724400" y="4992688"/>
            <a:ext cx="1219200" cy="265112"/>
          </a:xfrm>
          <a:prstGeom prst="rect">
            <a:avLst/>
          </a:prstGeom>
          <a:solidFill>
            <a:srgbClr val="C0C0C0"/>
          </a:solidFill>
          <a:ln w="3175">
            <a:solidFill>
              <a:srgbClr val="0033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lnSpc>
                <a:spcPct val="80000"/>
              </a:lnSpc>
              <a:spcBef>
                <a:spcPct val="50000"/>
              </a:spcBef>
            </a:pPr>
            <a:r>
              <a:rPr lang="zh-CN" altLang="en-US" sz="1400" b="1">
                <a:sym typeface="Wingdings" pitchFamily="2" charset="2"/>
              </a:rPr>
              <a:t></a:t>
            </a:r>
            <a:r>
              <a:rPr lang="zh-CN" altLang="en-US" sz="1400" b="1"/>
              <a:t> </a:t>
            </a:r>
            <a:r>
              <a:rPr lang="en-US" altLang="zh-CN" sz="1400" b="1"/>
              <a:t>Citing </a:t>
            </a:r>
            <a:r>
              <a:rPr lang="en-US" altLang="zh-CN" sz="1400" b="1">
                <a:sym typeface="Wingdings" pitchFamily="2" charset="2"/>
              </a:rPr>
              <a:t></a:t>
            </a:r>
            <a:endParaRPr lang="en-US" altLang="zh-CN" sz="1400" b="1"/>
          </a:p>
        </p:txBody>
      </p:sp>
      <p:sp>
        <p:nvSpPr>
          <p:cNvPr id="1039396" name="Text Box 36"/>
          <p:cNvSpPr txBox="1">
            <a:spLocks noChangeArrowheads="1"/>
          </p:cNvSpPr>
          <p:nvPr/>
        </p:nvSpPr>
        <p:spPr bwMode="auto">
          <a:xfrm>
            <a:off x="0" y="533400"/>
            <a:ext cx="3429000" cy="728663"/>
          </a:xfrm>
          <a:prstGeom prst="rect">
            <a:avLst/>
          </a:prstGeom>
          <a:solidFill>
            <a:srgbClr val="008000"/>
          </a:solidFill>
          <a:ln w="31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lnSpc>
                <a:spcPct val="90000"/>
              </a:lnSpc>
              <a:spcBef>
                <a:spcPct val="50000"/>
              </a:spcBef>
            </a:pPr>
            <a:r>
              <a:rPr lang="zh-CN" altLang="en-US" b="1">
                <a:solidFill>
                  <a:schemeClr val="bg1"/>
                </a:solidFill>
                <a:latin typeface="Times New Roman" pitchFamily="18" charset="0"/>
              </a:rPr>
              <a:t>从一篇高质量的文献出发</a:t>
            </a:r>
          </a:p>
          <a:p>
            <a:pPr algn="ctr">
              <a:lnSpc>
                <a:spcPct val="90000"/>
              </a:lnSpc>
              <a:spcBef>
                <a:spcPct val="50000"/>
              </a:spcBef>
            </a:pPr>
            <a:r>
              <a:rPr lang="zh-CN" altLang="en-US" b="1">
                <a:solidFill>
                  <a:schemeClr val="bg1"/>
                </a:solidFill>
                <a:latin typeface="Times New Roman" pitchFamily="18" charset="0"/>
              </a:rPr>
              <a:t>沿着科学研究的发展道路</a:t>
            </a:r>
            <a:r>
              <a:rPr lang="en-US" altLang="zh-CN" b="1">
                <a:solidFill>
                  <a:schemeClr val="bg1"/>
                </a:solidFill>
                <a:latin typeface="Times New Roman" pitchFamily="18" charset="0"/>
              </a:rPr>
              <a:t>…</a:t>
            </a:r>
            <a:endParaRPr lang="en-US" altLang="zh-CN" b="1" i="1">
              <a:solidFill>
                <a:schemeClr val="bg1"/>
              </a:solidFill>
              <a:latin typeface="Times New Roman" pitchFamily="18" charset="0"/>
            </a:endParaRPr>
          </a:p>
        </p:txBody>
      </p:sp>
      <p:sp>
        <p:nvSpPr>
          <p:cNvPr id="1039397" name="Text Box 37"/>
          <p:cNvSpPr txBox="1">
            <a:spLocks noChangeArrowheads="1"/>
          </p:cNvSpPr>
          <p:nvPr/>
        </p:nvSpPr>
        <p:spPr bwMode="auto">
          <a:xfrm>
            <a:off x="228600" y="5635625"/>
            <a:ext cx="5029200" cy="1114425"/>
          </a:xfrm>
          <a:prstGeom prst="rect">
            <a:avLst/>
          </a:prstGeom>
          <a:solidFill>
            <a:srgbClr val="008000"/>
          </a:solidFill>
          <a:ln w="31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lnSpc>
                <a:spcPct val="90000"/>
              </a:lnSpc>
              <a:spcBef>
                <a:spcPct val="50000"/>
              </a:spcBef>
            </a:pPr>
            <a:r>
              <a:rPr lang="en-US" altLang="zh-CN" b="1">
                <a:solidFill>
                  <a:schemeClr val="bg1"/>
                </a:solidFill>
                <a:latin typeface="Times New Roman" pitchFamily="18" charset="0"/>
              </a:rPr>
              <a:t>… Cited References </a:t>
            </a:r>
            <a:r>
              <a:rPr lang="zh-CN" altLang="en-US" b="1">
                <a:solidFill>
                  <a:schemeClr val="bg1"/>
                </a:solidFill>
                <a:latin typeface="Times New Roman" pitchFamily="18" charset="0"/>
              </a:rPr>
              <a:t>越查越旧</a:t>
            </a:r>
          </a:p>
          <a:p>
            <a:pPr algn="ctr">
              <a:lnSpc>
                <a:spcPct val="90000"/>
              </a:lnSpc>
              <a:spcBef>
                <a:spcPct val="50000"/>
              </a:spcBef>
            </a:pPr>
            <a:r>
              <a:rPr lang="en-US" altLang="zh-CN" b="1">
                <a:solidFill>
                  <a:schemeClr val="bg1"/>
                </a:solidFill>
                <a:latin typeface="Times New Roman" pitchFamily="18" charset="0"/>
              </a:rPr>
              <a:t>   Times Cited </a:t>
            </a:r>
            <a:r>
              <a:rPr lang="zh-CN" altLang="en-US" b="1">
                <a:solidFill>
                  <a:schemeClr val="bg1"/>
                </a:solidFill>
                <a:latin typeface="Times New Roman" pitchFamily="18" charset="0"/>
              </a:rPr>
              <a:t>越查越新</a:t>
            </a:r>
          </a:p>
          <a:p>
            <a:pPr algn="ctr">
              <a:lnSpc>
                <a:spcPct val="90000"/>
              </a:lnSpc>
              <a:spcBef>
                <a:spcPct val="50000"/>
              </a:spcBef>
            </a:pPr>
            <a:r>
              <a:rPr lang="en-US" altLang="zh-CN" b="1">
                <a:solidFill>
                  <a:schemeClr val="bg1"/>
                </a:solidFill>
                <a:latin typeface="Times New Roman" pitchFamily="18" charset="0"/>
              </a:rPr>
              <a:t>Related Records </a:t>
            </a:r>
            <a:r>
              <a:rPr lang="zh-CN" altLang="en-US" b="1">
                <a:solidFill>
                  <a:schemeClr val="bg1"/>
                </a:solidFill>
                <a:latin typeface="Times New Roman" pitchFamily="18" charset="0"/>
              </a:rPr>
              <a:t>越查越深</a:t>
            </a:r>
            <a:endParaRPr lang="en-US" altLang="zh-CN" b="1">
              <a:solidFill>
                <a:schemeClr val="bg1"/>
              </a:solidFill>
              <a:latin typeface="Times New Roman" pitchFamily="18" charset="0"/>
            </a:endParaRPr>
          </a:p>
        </p:txBody>
      </p:sp>
      <p:sp>
        <p:nvSpPr>
          <p:cNvPr id="1039398" name="Text Box 38"/>
          <p:cNvSpPr txBox="1">
            <a:spLocks noChangeArrowheads="1"/>
          </p:cNvSpPr>
          <p:nvPr/>
        </p:nvSpPr>
        <p:spPr bwMode="auto">
          <a:xfrm>
            <a:off x="4267200" y="2057400"/>
            <a:ext cx="457200" cy="182563"/>
          </a:xfrm>
          <a:prstGeom prst="rect">
            <a:avLst/>
          </a:prstGeom>
          <a:solidFill>
            <a:schemeClr val="bg1"/>
          </a:solidFill>
          <a:ln>
            <a:noFill/>
          </a:ln>
          <a:effectLst/>
          <a:extLst>
            <a:ext uri="{91240B29-F687-4F45-9708-019B960494DF}">
              <a14:hiddenLine xmlns:a14="http://schemas.microsoft.com/office/drawing/2010/main" xmlns="" w="31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spcBef>
                <a:spcPct val="50000"/>
              </a:spcBef>
            </a:pPr>
            <a:r>
              <a:rPr lang="en-US" altLang="zh-CN" sz="1200" b="1">
                <a:latin typeface="Times New Roman" pitchFamily="18" charset="0"/>
              </a:rPr>
              <a:t>1998</a:t>
            </a:r>
          </a:p>
        </p:txBody>
      </p:sp>
      <p:sp>
        <p:nvSpPr>
          <p:cNvPr id="1039399" name="Text Box 39"/>
          <p:cNvSpPr txBox="1">
            <a:spLocks noChangeArrowheads="1"/>
          </p:cNvSpPr>
          <p:nvPr/>
        </p:nvSpPr>
        <p:spPr bwMode="auto">
          <a:xfrm>
            <a:off x="6588125" y="2997200"/>
            <a:ext cx="2209800" cy="976313"/>
          </a:xfrm>
          <a:prstGeom prst="rect">
            <a:avLst/>
          </a:prstGeom>
          <a:solidFill>
            <a:srgbClr val="008000"/>
          </a:solidFill>
          <a:ln w="31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lnSpc>
                <a:spcPct val="90000"/>
              </a:lnSpc>
              <a:spcBef>
                <a:spcPct val="50000"/>
              </a:spcBef>
            </a:pPr>
            <a:r>
              <a:rPr lang="zh-CN" altLang="en-US" b="1">
                <a:solidFill>
                  <a:schemeClr val="bg1"/>
                </a:solidFill>
                <a:latin typeface="Times New Roman" pitchFamily="18" charset="0"/>
              </a:rPr>
              <a:t>分析：</a:t>
            </a:r>
          </a:p>
          <a:p>
            <a:pPr algn="ctr">
              <a:lnSpc>
                <a:spcPct val="90000"/>
              </a:lnSpc>
              <a:spcBef>
                <a:spcPct val="50000"/>
              </a:spcBef>
            </a:pPr>
            <a:r>
              <a:rPr lang="zh-CN" altLang="en-US" b="1">
                <a:solidFill>
                  <a:schemeClr val="bg1"/>
                </a:solidFill>
                <a:latin typeface="Times New Roman" pitchFamily="18" charset="0"/>
              </a:rPr>
              <a:t>学科分布、发展趋势、机构</a:t>
            </a:r>
            <a:r>
              <a:rPr lang="en-US" altLang="zh-CN" b="1">
                <a:solidFill>
                  <a:schemeClr val="bg1"/>
                </a:solidFill>
                <a:latin typeface="Times New Roman" pitchFamily="18" charset="0"/>
              </a:rPr>
              <a:t>/</a:t>
            </a:r>
            <a:r>
              <a:rPr lang="zh-CN" altLang="en-US" b="1">
                <a:solidFill>
                  <a:schemeClr val="bg1"/>
                </a:solidFill>
                <a:latin typeface="Times New Roman" pitchFamily="18" charset="0"/>
              </a:rPr>
              <a:t>作者等</a:t>
            </a:r>
            <a:endParaRPr lang="en-US" altLang="zh-CN" b="1">
              <a:solidFill>
                <a:schemeClr val="bg1"/>
              </a:solidFill>
              <a:latin typeface="Times New Roman" pitchFamily="18" charset="0"/>
            </a:endParaRPr>
          </a:p>
        </p:txBody>
      </p:sp>
    </p:spTree>
    <p:extLst>
      <p:ext uri="{BB962C8B-B14F-4D97-AF65-F5344CB8AC3E}">
        <p14:creationId xmlns:p14="http://schemas.microsoft.com/office/powerpoint/2010/main" xmlns="" val="2420401691"/>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39378"/>
                                        </p:tgtEl>
                                        <p:attrNameLst>
                                          <p:attrName>style.visibility</p:attrName>
                                        </p:attrNameLst>
                                      </p:cBhvr>
                                      <p:to>
                                        <p:strVal val="visible"/>
                                      </p:to>
                                    </p:set>
                                    <p:animEffect transition="in" filter="dissolve">
                                      <p:cBhvr>
                                        <p:cTn id="7" dur="500"/>
                                        <p:tgtEl>
                                          <p:spTgt spid="103937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39396"/>
                                        </p:tgtEl>
                                        <p:attrNameLst>
                                          <p:attrName>style.visibility</p:attrName>
                                        </p:attrNameLst>
                                      </p:cBhvr>
                                      <p:to>
                                        <p:strVal val="visible"/>
                                      </p:to>
                                    </p:set>
                                    <p:animEffect transition="in" filter="dissolve">
                                      <p:cBhvr>
                                        <p:cTn id="11" dur="500"/>
                                        <p:tgtEl>
                                          <p:spTgt spid="1039396"/>
                                        </p:tgtEl>
                                      </p:cBhvr>
                                    </p:animEffect>
                                  </p:childTnLst>
                                </p:cTn>
                              </p:par>
                            </p:childTnLst>
                          </p:cTn>
                        </p:par>
                        <p:par>
                          <p:cTn id="12" fill="hold" nodeType="afterGroup">
                            <p:stCondLst>
                              <p:cond delay="1000"/>
                            </p:stCondLst>
                            <p:childTnLst>
                              <p:par>
                                <p:cTn id="13" presetID="9" presetClass="entr" presetSubtype="0" fill="hold" grpId="0" nodeType="afterEffect">
                                  <p:stCondLst>
                                    <p:cond delay="500"/>
                                  </p:stCondLst>
                                  <p:childTnLst>
                                    <p:set>
                                      <p:cBhvr>
                                        <p:cTn id="14" dur="1" fill="hold">
                                          <p:stCondLst>
                                            <p:cond delay="0"/>
                                          </p:stCondLst>
                                        </p:cTn>
                                        <p:tgtEl>
                                          <p:spTgt spid="1039371"/>
                                        </p:tgtEl>
                                        <p:attrNameLst>
                                          <p:attrName>style.visibility</p:attrName>
                                        </p:attrNameLst>
                                      </p:cBhvr>
                                      <p:to>
                                        <p:strVal val="visible"/>
                                      </p:to>
                                    </p:set>
                                    <p:animEffect transition="in" filter="dissolve">
                                      <p:cBhvr>
                                        <p:cTn id="15" dur="500"/>
                                        <p:tgtEl>
                                          <p:spTgt spid="1039371"/>
                                        </p:tgtEl>
                                      </p:cBhvr>
                                    </p:animEffect>
                                  </p:childTnLst>
                                </p:cTn>
                              </p:par>
                            </p:childTnLst>
                          </p:cTn>
                        </p:par>
                        <p:par>
                          <p:cTn id="16" fill="hold" nodeType="afterGroup">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1039372"/>
                                        </p:tgtEl>
                                        <p:attrNameLst>
                                          <p:attrName>style.visibility</p:attrName>
                                        </p:attrNameLst>
                                      </p:cBhvr>
                                      <p:to>
                                        <p:strVal val="visible"/>
                                      </p:to>
                                    </p:set>
                                    <p:animEffect transition="in" filter="dissolve">
                                      <p:cBhvr>
                                        <p:cTn id="19" dur="500"/>
                                        <p:tgtEl>
                                          <p:spTgt spid="1039372"/>
                                        </p:tgtEl>
                                      </p:cBhvr>
                                    </p:animEffect>
                                  </p:childTnLst>
                                </p:cTn>
                              </p:par>
                            </p:childTnLst>
                          </p:cTn>
                        </p:par>
                        <p:par>
                          <p:cTn id="20" fill="hold" nodeType="afterGroup">
                            <p:stCondLst>
                              <p:cond delay="2500"/>
                            </p:stCondLst>
                            <p:childTnLst>
                              <p:par>
                                <p:cTn id="21" presetID="1" presetClass="entr" presetSubtype="0" fill="hold" nodeType="afterEffect">
                                  <p:stCondLst>
                                    <p:cond delay="0"/>
                                  </p:stCondLst>
                                  <p:childTnLst>
                                    <p:set>
                                      <p:cBhvr>
                                        <p:cTn id="22" dur="1" fill="hold">
                                          <p:stCondLst>
                                            <p:cond delay="499"/>
                                          </p:stCondLst>
                                        </p:cTn>
                                        <p:tgtEl>
                                          <p:spTgt spid="1039366"/>
                                        </p:tgtEl>
                                        <p:attrNameLst>
                                          <p:attrName>style.visibility</p:attrName>
                                        </p:attrNameLst>
                                      </p:cBhvr>
                                      <p:to>
                                        <p:strVal val="visible"/>
                                      </p:to>
                                    </p:set>
                                  </p:childTnLst>
                                </p:cTn>
                              </p:par>
                            </p:childTnLst>
                          </p:cTn>
                        </p:par>
                        <p:par>
                          <p:cTn id="23" fill="hold" nodeType="afterGroup">
                            <p:stCondLst>
                              <p:cond delay="3000"/>
                            </p:stCondLst>
                            <p:childTnLst>
                              <p:par>
                                <p:cTn id="24" presetID="1" presetClass="entr" presetSubtype="0" fill="hold" grpId="0" nodeType="afterEffect">
                                  <p:stCondLst>
                                    <p:cond delay="0"/>
                                  </p:stCondLst>
                                  <p:childTnLst>
                                    <p:set>
                                      <p:cBhvr>
                                        <p:cTn id="25" dur="1" fill="hold">
                                          <p:stCondLst>
                                            <p:cond delay="499"/>
                                          </p:stCondLst>
                                        </p:cTn>
                                        <p:tgtEl>
                                          <p:spTgt spid="1039375"/>
                                        </p:tgtEl>
                                        <p:attrNameLst>
                                          <p:attrName>style.visibility</p:attrName>
                                        </p:attrNameLst>
                                      </p:cBhvr>
                                      <p:to>
                                        <p:strVal val="visible"/>
                                      </p:to>
                                    </p:set>
                                  </p:childTnLst>
                                </p:cTn>
                              </p:par>
                            </p:childTnLst>
                          </p:cTn>
                        </p:par>
                        <p:par>
                          <p:cTn id="26" fill="hold" nodeType="afterGroup">
                            <p:stCondLst>
                              <p:cond delay="3500"/>
                            </p:stCondLst>
                            <p:childTnLst>
                              <p:par>
                                <p:cTn id="27" presetID="1" presetClass="entr" presetSubtype="0" fill="hold" nodeType="afterEffect">
                                  <p:stCondLst>
                                    <p:cond delay="0"/>
                                  </p:stCondLst>
                                  <p:childTnLst>
                                    <p:set>
                                      <p:cBhvr>
                                        <p:cTn id="28" dur="1" fill="hold">
                                          <p:stCondLst>
                                            <p:cond delay="499"/>
                                          </p:stCondLst>
                                        </p:cTn>
                                        <p:tgtEl>
                                          <p:spTgt spid="1039365"/>
                                        </p:tgtEl>
                                        <p:attrNameLst>
                                          <p:attrName>style.visibility</p:attrName>
                                        </p:attrNameLst>
                                      </p:cBhvr>
                                      <p:to>
                                        <p:strVal val="visible"/>
                                      </p:to>
                                    </p:set>
                                  </p:childTnLst>
                                </p:cTn>
                              </p:par>
                            </p:childTnLst>
                          </p:cTn>
                        </p:par>
                        <p:par>
                          <p:cTn id="29" fill="hold" nodeType="afterGroup">
                            <p:stCondLst>
                              <p:cond delay="4000"/>
                            </p:stCondLst>
                            <p:childTnLst>
                              <p:par>
                                <p:cTn id="30" presetID="1" presetClass="entr" presetSubtype="0" fill="hold" grpId="0" nodeType="afterEffect">
                                  <p:stCondLst>
                                    <p:cond delay="0"/>
                                  </p:stCondLst>
                                  <p:childTnLst>
                                    <p:set>
                                      <p:cBhvr>
                                        <p:cTn id="31" dur="1" fill="hold">
                                          <p:stCondLst>
                                            <p:cond delay="499"/>
                                          </p:stCondLst>
                                        </p:cTn>
                                        <p:tgtEl>
                                          <p:spTgt spid="1039373"/>
                                        </p:tgtEl>
                                        <p:attrNameLst>
                                          <p:attrName>style.visibility</p:attrName>
                                        </p:attrNameLst>
                                      </p:cBhvr>
                                      <p:to>
                                        <p:strVal val="visible"/>
                                      </p:to>
                                    </p:set>
                                  </p:childTnLst>
                                </p:cTn>
                              </p:par>
                            </p:childTnLst>
                          </p:cTn>
                        </p:par>
                        <p:par>
                          <p:cTn id="32" fill="hold" nodeType="afterGroup">
                            <p:stCondLst>
                              <p:cond delay="4500"/>
                            </p:stCondLst>
                            <p:childTnLst>
                              <p:par>
                                <p:cTn id="33" presetID="1" presetClass="entr" presetSubtype="0" fill="hold" nodeType="afterEffect">
                                  <p:stCondLst>
                                    <p:cond delay="0"/>
                                  </p:stCondLst>
                                  <p:childTnLst>
                                    <p:set>
                                      <p:cBhvr>
                                        <p:cTn id="34" dur="1" fill="hold">
                                          <p:stCondLst>
                                            <p:cond delay="499"/>
                                          </p:stCondLst>
                                        </p:cTn>
                                        <p:tgtEl>
                                          <p:spTgt spid="1039376"/>
                                        </p:tgtEl>
                                        <p:attrNameLst>
                                          <p:attrName>style.visibility</p:attrName>
                                        </p:attrNameLst>
                                      </p:cBhvr>
                                      <p:to>
                                        <p:strVal val="visible"/>
                                      </p:to>
                                    </p:set>
                                  </p:childTnLst>
                                </p:cTn>
                              </p:par>
                            </p:childTnLst>
                          </p:cTn>
                        </p:par>
                        <p:par>
                          <p:cTn id="35" fill="hold" nodeType="afterGroup">
                            <p:stCondLst>
                              <p:cond delay="5000"/>
                            </p:stCondLst>
                            <p:childTnLst>
                              <p:par>
                                <p:cTn id="36" presetID="1" presetClass="entr" presetSubtype="0" fill="hold" grpId="0" nodeType="afterEffect">
                                  <p:stCondLst>
                                    <p:cond delay="0"/>
                                  </p:stCondLst>
                                  <p:childTnLst>
                                    <p:set>
                                      <p:cBhvr>
                                        <p:cTn id="37" dur="1" fill="hold">
                                          <p:stCondLst>
                                            <p:cond delay="499"/>
                                          </p:stCondLst>
                                        </p:cTn>
                                        <p:tgtEl>
                                          <p:spTgt spid="1039377"/>
                                        </p:tgtEl>
                                        <p:attrNameLst>
                                          <p:attrName>style.visibility</p:attrName>
                                        </p:attrNameLst>
                                      </p:cBhvr>
                                      <p:to>
                                        <p:strVal val="visible"/>
                                      </p:to>
                                    </p:set>
                                  </p:childTnLst>
                                </p:cTn>
                              </p:par>
                            </p:childTnLst>
                          </p:cTn>
                        </p:par>
                        <p:par>
                          <p:cTn id="38" fill="hold" nodeType="afterGroup">
                            <p:stCondLst>
                              <p:cond delay="5500"/>
                            </p:stCondLst>
                            <p:childTnLst>
                              <p:par>
                                <p:cTn id="39" presetID="1" presetClass="entr" presetSubtype="0" fill="hold" nodeType="afterEffect">
                                  <p:stCondLst>
                                    <p:cond delay="0"/>
                                  </p:stCondLst>
                                  <p:childTnLst>
                                    <p:set>
                                      <p:cBhvr>
                                        <p:cTn id="40" dur="1" fill="hold">
                                          <p:stCondLst>
                                            <p:cond delay="499"/>
                                          </p:stCondLst>
                                        </p:cTn>
                                        <p:tgtEl>
                                          <p:spTgt spid="1039370"/>
                                        </p:tgtEl>
                                        <p:attrNameLst>
                                          <p:attrName>style.visibility</p:attrName>
                                        </p:attrNameLst>
                                      </p:cBhvr>
                                      <p:to>
                                        <p:strVal val="visible"/>
                                      </p:to>
                                    </p:set>
                                  </p:childTnLst>
                                </p:cTn>
                              </p:par>
                            </p:childTnLst>
                          </p:cTn>
                        </p:par>
                        <p:par>
                          <p:cTn id="41" fill="hold" nodeType="afterGroup">
                            <p:stCondLst>
                              <p:cond delay="6000"/>
                            </p:stCondLst>
                            <p:childTnLst>
                              <p:par>
                                <p:cTn id="42" presetID="1" presetClass="entr" presetSubtype="0" fill="hold" grpId="0" nodeType="afterEffect">
                                  <p:stCondLst>
                                    <p:cond delay="0"/>
                                  </p:stCondLst>
                                  <p:childTnLst>
                                    <p:set>
                                      <p:cBhvr>
                                        <p:cTn id="43" dur="1" fill="hold">
                                          <p:stCondLst>
                                            <p:cond delay="499"/>
                                          </p:stCondLst>
                                        </p:cTn>
                                        <p:tgtEl>
                                          <p:spTgt spid="1039374"/>
                                        </p:tgtEl>
                                        <p:attrNameLst>
                                          <p:attrName>style.visibility</p:attrName>
                                        </p:attrNameLst>
                                      </p:cBhvr>
                                      <p:to>
                                        <p:strVal val="visible"/>
                                      </p:to>
                                    </p:set>
                                  </p:childTnLst>
                                </p:cTn>
                              </p:par>
                            </p:childTnLst>
                          </p:cTn>
                        </p:par>
                        <p:par>
                          <p:cTn id="44" fill="hold" nodeType="afterGroup">
                            <p:stCondLst>
                              <p:cond delay="6500"/>
                            </p:stCondLst>
                            <p:childTnLst>
                              <p:par>
                                <p:cTn id="45" presetID="9" presetClass="entr" presetSubtype="0" fill="hold" grpId="0" nodeType="afterEffect">
                                  <p:stCondLst>
                                    <p:cond delay="500"/>
                                  </p:stCondLst>
                                  <p:childTnLst>
                                    <p:set>
                                      <p:cBhvr>
                                        <p:cTn id="46" dur="1" fill="hold">
                                          <p:stCondLst>
                                            <p:cond delay="0"/>
                                          </p:stCondLst>
                                        </p:cTn>
                                        <p:tgtEl>
                                          <p:spTgt spid="1039380"/>
                                        </p:tgtEl>
                                        <p:attrNameLst>
                                          <p:attrName>style.visibility</p:attrName>
                                        </p:attrNameLst>
                                      </p:cBhvr>
                                      <p:to>
                                        <p:strVal val="visible"/>
                                      </p:to>
                                    </p:set>
                                    <p:animEffect transition="in" filter="dissolve">
                                      <p:cBhvr>
                                        <p:cTn id="47" dur="500"/>
                                        <p:tgtEl>
                                          <p:spTgt spid="1039380"/>
                                        </p:tgtEl>
                                      </p:cBhvr>
                                    </p:animEffect>
                                  </p:childTnLst>
                                </p:cTn>
                              </p:par>
                            </p:childTnLst>
                          </p:cTn>
                        </p:par>
                        <p:par>
                          <p:cTn id="48" fill="hold" nodeType="afterGroup">
                            <p:stCondLst>
                              <p:cond delay="7500"/>
                            </p:stCondLst>
                            <p:childTnLst>
                              <p:par>
                                <p:cTn id="49" presetID="9" presetClass="entr" presetSubtype="0" fill="hold" grpId="0" nodeType="afterEffect">
                                  <p:stCondLst>
                                    <p:cond delay="0"/>
                                  </p:stCondLst>
                                  <p:childTnLst>
                                    <p:set>
                                      <p:cBhvr>
                                        <p:cTn id="50" dur="1" fill="hold">
                                          <p:stCondLst>
                                            <p:cond delay="0"/>
                                          </p:stCondLst>
                                        </p:cTn>
                                        <p:tgtEl>
                                          <p:spTgt spid="1039364"/>
                                        </p:tgtEl>
                                        <p:attrNameLst>
                                          <p:attrName>style.visibility</p:attrName>
                                        </p:attrNameLst>
                                      </p:cBhvr>
                                      <p:to>
                                        <p:strVal val="visible"/>
                                      </p:to>
                                    </p:set>
                                    <p:animEffect transition="in" filter="dissolve">
                                      <p:cBhvr>
                                        <p:cTn id="51" dur="500"/>
                                        <p:tgtEl>
                                          <p:spTgt spid="1039364"/>
                                        </p:tgtEl>
                                      </p:cBhvr>
                                    </p:animEffect>
                                  </p:childTnLst>
                                </p:cTn>
                              </p:par>
                            </p:childTnLst>
                          </p:cTn>
                        </p:par>
                        <p:par>
                          <p:cTn id="52" fill="hold" nodeType="afterGroup">
                            <p:stCondLst>
                              <p:cond delay="8000"/>
                            </p:stCondLst>
                            <p:childTnLst>
                              <p:par>
                                <p:cTn id="53" presetID="9" presetClass="entr" presetSubtype="0" fill="hold" grpId="0" nodeType="afterEffect">
                                  <p:stCondLst>
                                    <p:cond delay="0"/>
                                  </p:stCondLst>
                                  <p:childTnLst>
                                    <p:set>
                                      <p:cBhvr>
                                        <p:cTn id="54" dur="1" fill="hold">
                                          <p:stCondLst>
                                            <p:cond delay="0"/>
                                          </p:stCondLst>
                                        </p:cTn>
                                        <p:tgtEl>
                                          <p:spTgt spid="1039397"/>
                                        </p:tgtEl>
                                        <p:attrNameLst>
                                          <p:attrName>style.visibility</p:attrName>
                                        </p:attrNameLst>
                                      </p:cBhvr>
                                      <p:to>
                                        <p:strVal val="visible"/>
                                      </p:to>
                                    </p:set>
                                    <p:animEffect transition="in" filter="dissolve">
                                      <p:cBhvr>
                                        <p:cTn id="55" dur="500"/>
                                        <p:tgtEl>
                                          <p:spTgt spid="1039397"/>
                                        </p:tgtEl>
                                      </p:cBhvr>
                                    </p:animEffect>
                                  </p:childTnLst>
                                </p:cTn>
                              </p:par>
                            </p:childTnLst>
                          </p:cTn>
                        </p:par>
                        <p:par>
                          <p:cTn id="56" fill="hold" nodeType="afterGroup">
                            <p:stCondLst>
                              <p:cond delay="8500"/>
                            </p:stCondLst>
                            <p:childTnLst>
                              <p:par>
                                <p:cTn id="57" presetID="1" presetClass="entr" presetSubtype="0" fill="hold" nodeType="afterEffect">
                                  <p:stCondLst>
                                    <p:cond delay="0"/>
                                  </p:stCondLst>
                                  <p:childTnLst>
                                    <p:set>
                                      <p:cBhvr>
                                        <p:cTn id="58" dur="1" fill="hold">
                                          <p:stCondLst>
                                            <p:cond delay="499"/>
                                          </p:stCondLst>
                                        </p:cTn>
                                        <p:tgtEl>
                                          <p:spTgt spid="1039393"/>
                                        </p:tgtEl>
                                        <p:attrNameLst>
                                          <p:attrName>style.visibility</p:attrName>
                                        </p:attrNameLst>
                                      </p:cBhvr>
                                      <p:to>
                                        <p:strVal val="visible"/>
                                      </p:to>
                                    </p:set>
                                  </p:childTnLst>
                                </p:cTn>
                              </p:par>
                            </p:childTnLst>
                          </p:cTn>
                        </p:par>
                        <p:par>
                          <p:cTn id="59" fill="hold" nodeType="afterGroup">
                            <p:stCondLst>
                              <p:cond delay="9000"/>
                            </p:stCondLst>
                            <p:childTnLst>
                              <p:par>
                                <p:cTn id="60" presetID="1" presetClass="entr" presetSubtype="0" fill="hold" grpId="0" nodeType="afterEffect">
                                  <p:stCondLst>
                                    <p:cond delay="0"/>
                                  </p:stCondLst>
                                  <p:childTnLst>
                                    <p:set>
                                      <p:cBhvr>
                                        <p:cTn id="61" dur="1" fill="hold">
                                          <p:stCondLst>
                                            <p:cond delay="499"/>
                                          </p:stCondLst>
                                        </p:cTn>
                                        <p:tgtEl>
                                          <p:spTgt spid="1039394"/>
                                        </p:tgtEl>
                                        <p:attrNameLst>
                                          <p:attrName>style.visibility</p:attrName>
                                        </p:attrNameLst>
                                      </p:cBhvr>
                                      <p:to>
                                        <p:strVal val="visible"/>
                                      </p:to>
                                    </p:set>
                                  </p:childTnLst>
                                </p:cTn>
                              </p:par>
                            </p:childTnLst>
                          </p:cTn>
                        </p:par>
                        <p:par>
                          <p:cTn id="62" fill="hold" nodeType="afterGroup">
                            <p:stCondLst>
                              <p:cond delay="9500"/>
                            </p:stCondLst>
                            <p:childTnLst>
                              <p:par>
                                <p:cTn id="63" presetID="1" presetClass="entr" presetSubtype="0" fill="hold" nodeType="afterEffect">
                                  <p:stCondLst>
                                    <p:cond delay="0"/>
                                  </p:stCondLst>
                                  <p:childTnLst>
                                    <p:set>
                                      <p:cBhvr>
                                        <p:cTn id="64" dur="1" fill="hold">
                                          <p:stCondLst>
                                            <p:cond delay="499"/>
                                          </p:stCondLst>
                                        </p:cTn>
                                        <p:tgtEl>
                                          <p:spTgt spid="1039367"/>
                                        </p:tgtEl>
                                        <p:attrNameLst>
                                          <p:attrName>style.visibility</p:attrName>
                                        </p:attrNameLst>
                                      </p:cBhvr>
                                      <p:to>
                                        <p:strVal val="visible"/>
                                      </p:to>
                                    </p:set>
                                  </p:childTnLst>
                                </p:cTn>
                              </p:par>
                            </p:childTnLst>
                          </p:cTn>
                        </p:par>
                        <p:par>
                          <p:cTn id="65" fill="hold" nodeType="afterGroup">
                            <p:stCondLst>
                              <p:cond delay="10000"/>
                            </p:stCondLst>
                            <p:childTnLst>
                              <p:par>
                                <p:cTn id="66" presetID="1" presetClass="entr" presetSubtype="0" fill="hold" grpId="0" nodeType="afterEffect">
                                  <p:stCondLst>
                                    <p:cond delay="0"/>
                                  </p:stCondLst>
                                  <p:childTnLst>
                                    <p:set>
                                      <p:cBhvr>
                                        <p:cTn id="67" dur="1" fill="hold">
                                          <p:stCondLst>
                                            <p:cond delay="499"/>
                                          </p:stCondLst>
                                        </p:cTn>
                                        <p:tgtEl>
                                          <p:spTgt spid="1039379"/>
                                        </p:tgtEl>
                                        <p:attrNameLst>
                                          <p:attrName>style.visibility</p:attrName>
                                        </p:attrNameLst>
                                      </p:cBhvr>
                                      <p:to>
                                        <p:strVal val="visible"/>
                                      </p:to>
                                    </p:set>
                                  </p:childTnLst>
                                </p:cTn>
                              </p:par>
                            </p:childTnLst>
                          </p:cTn>
                        </p:par>
                        <p:par>
                          <p:cTn id="68" fill="hold" nodeType="afterGroup">
                            <p:stCondLst>
                              <p:cond delay="10500"/>
                            </p:stCondLst>
                            <p:childTnLst>
                              <p:par>
                                <p:cTn id="69" presetID="1" presetClass="entr" presetSubtype="0" fill="hold" nodeType="afterEffect">
                                  <p:stCondLst>
                                    <p:cond delay="0"/>
                                  </p:stCondLst>
                                  <p:childTnLst>
                                    <p:set>
                                      <p:cBhvr>
                                        <p:cTn id="70" dur="1" fill="hold">
                                          <p:stCondLst>
                                            <p:cond delay="499"/>
                                          </p:stCondLst>
                                        </p:cTn>
                                        <p:tgtEl>
                                          <p:spTgt spid="1039383"/>
                                        </p:tgtEl>
                                        <p:attrNameLst>
                                          <p:attrName>style.visibility</p:attrName>
                                        </p:attrNameLst>
                                      </p:cBhvr>
                                      <p:to>
                                        <p:strVal val="visible"/>
                                      </p:to>
                                    </p:set>
                                  </p:childTnLst>
                                </p:cTn>
                              </p:par>
                            </p:childTnLst>
                          </p:cTn>
                        </p:par>
                        <p:par>
                          <p:cTn id="71" fill="hold" nodeType="afterGroup">
                            <p:stCondLst>
                              <p:cond delay="11000"/>
                            </p:stCondLst>
                            <p:childTnLst>
                              <p:par>
                                <p:cTn id="72" presetID="1" presetClass="entr" presetSubtype="0" fill="hold" grpId="0" nodeType="afterEffect">
                                  <p:stCondLst>
                                    <p:cond delay="0"/>
                                  </p:stCondLst>
                                  <p:childTnLst>
                                    <p:set>
                                      <p:cBhvr>
                                        <p:cTn id="73" dur="1" fill="hold">
                                          <p:stCondLst>
                                            <p:cond delay="499"/>
                                          </p:stCondLst>
                                        </p:cTn>
                                        <p:tgtEl>
                                          <p:spTgt spid="1039384"/>
                                        </p:tgtEl>
                                        <p:attrNameLst>
                                          <p:attrName>style.visibility</p:attrName>
                                        </p:attrNameLst>
                                      </p:cBhvr>
                                      <p:to>
                                        <p:strVal val="visible"/>
                                      </p:to>
                                    </p:set>
                                  </p:childTnLst>
                                </p:cTn>
                              </p:par>
                            </p:childTnLst>
                          </p:cTn>
                        </p:par>
                        <p:par>
                          <p:cTn id="74" fill="hold" nodeType="afterGroup">
                            <p:stCondLst>
                              <p:cond delay="11500"/>
                            </p:stCondLst>
                            <p:childTnLst>
                              <p:par>
                                <p:cTn id="75" presetID="1" presetClass="entr" presetSubtype="0" fill="hold" nodeType="afterEffect">
                                  <p:stCondLst>
                                    <p:cond delay="0"/>
                                  </p:stCondLst>
                                  <p:childTnLst>
                                    <p:set>
                                      <p:cBhvr>
                                        <p:cTn id="76" dur="1" fill="hold">
                                          <p:stCondLst>
                                            <p:cond delay="499"/>
                                          </p:stCondLst>
                                        </p:cTn>
                                        <p:tgtEl>
                                          <p:spTgt spid="1039362"/>
                                        </p:tgtEl>
                                        <p:attrNameLst>
                                          <p:attrName>style.visibility</p:attrName>
                                        </p:attrNameLst>
                                      </p:cBhvr>
                                      <p:to>
                                        <p:strVal val="visible"/>
                                      </p:to>
                                    </p:set>
                                  </p:childTnLst>
                                </p:cTn>
                              </p:par>
                            </p:childTnLst>
                          </p:cTn>
                        </p:par>
                        <p:par>
                          <p:cTn id="77" fill="hold" nodeType="afterGroup">
                            <p:stCondLst>
                              <p:cond delay="12000"/>
                            </p:stCondLst>
                            <p:childTnLst>
                              <p:par>
                                <p:cTn id="78" presetID="1" presetClass="entr" presetSubtype="0" fill="hold" grpId="0" nodeType="afterEffect">
                                  <p:stCondLst>
                                    <p:cond delay="0"/>
                                  </p:stCondLst>
                                  <p:childTnLst>
                                    <p:set>
                                      <p:cBhvr>
                                        <p:cTn id="79" dur="1" fill="hold">
                                          <p:stCondLst>
                                            <p:cond delay="499"/>
                                          </p:stCondLst>
                                        </p:cTn>
                                        <p:tgtEl>
                                          <p:spTgt spid="1039363"/>
                                        </p:tgtEl>
                                        <p:attrNameLst>
                                          <p:attrName>style.visibility</p:attrName>
                                        </p:attrNameLst>
                                      </p:cBhvr>
                                      <p:to>
                                        <p:strVal val="visible"/>
                                      </p:to>
                                    </p:set>
                                  </p:childTnLst>
                                </p:cTn>
                              </p:par>
                            </p:childTnLst>
                          </p:cTn>
                        </p:par>
                        <p:par>
                          <p:cTn id="80" fill="hold" nodeType="afterGroup">
                            <p:stCondLst>
                              <p:cond delay="12500"/>
                            </p:stCondLst>
                            <p:childTnLst>
                              <p:par>
                                <p:cTn id="81" presetID="9" presetClass="entr" presetSubtype="0" fill="hold" nodeType="afterEffect">
                                  <p:stCondLst>
                                    <p:cond delay="0"/>
                                  </p:stCondLst>
                                  <p:childTnLst>
                                    <p:set>
                                      <p:cBhvr>
                                        <p:cTn id="82" dur="1" fill="hold">
                                          <p:stCondLst>
                                            <p:cond delay="0"/>
                                          </p:stCondLst>
                                        </p:cTn>
                                        <p:tgtEl>
                                          <p:spTgt spid="1039391"/>
                                        </p:tgtEl>
                                        <p:attrNameLst>
                                          <p:attrName>style.visibility</p:attrName>
                                        </p:attrNameLst>
                                      </p:cBhvr>
                                      <p:to>
                                        <p:strVal val="visible"/>
                                      </p:to>
                                    </p:set>
                                    <p:animEffect transition="in" filter="dissolve">
                                      <p:cBhvr>
                                        <p:cTn id="83" dur="500"/>
                                        <p:tgtEl>
                                          <p:spTgt spid="1039391"/>
                                        </p:tgtEl>
                                      </p:cBhvr>
                                    </p:animEffect>
                                  </p:childTnLst>
                                </p:cTn>
                              </p:par>
                            </p:childTnLst>
                          </p:cTn>
                        </p:par>
                        <p:par>
                          <p:cTn id="84" fill="hold" nodeType="afterGroup">
                            <p:stCondLst>
                              <p:cond delay="13000"/>
                            </p:stCondLst>
                            <p:childTnLst>
                              <p:par>
                                <p:cTn id="85" presetID="9" presetClass="entr" presetSubtype="0" fill="hold" nodeType="afterEffect">
                                  <p:stCondLst>
                                    <p:cond delay="0"/>
                                  </p:stCondLst>
                                  <p:childTnLst>
                                    <p:set>
                                      <p:cBhvr>
                                        <p:cTn id="86" dur="1" fill="hold">
                                          <p:stCondLst>
                                            <p:cond delay="0"/>
                                          </p:stCondLst>
                                        </p:cTn>
                                        <p:tgtEl>
                                          <p:spTgt spid="1039368"/>
                                        </p:tgtEl>
                                        <p:attrNameLst>
                                          <p:attrName>style.visibility</p:attrName>
                                        </p:attrNameLst>
                                      </p:cBhvr>
                                      <p:to>
                                        <p:strVal val="visible"/>
                                      </p:to>
                                    </p:set>
                                    <p:animEffect transition="in" filter="dissolve">
                                      <p:cBhvr>
                                        <p:cTn id="87" dur="500"/>
                                        <p:tgtEl>
                                          <p:spTgt spid="1039368"/>
                                        </p:tgtEl>
                                      </p:cBhvr>
                                    </p:animEffect>
                                  </p:childTnLst>
                                </p:cTn>
                              </p:par>
                            </p:childTnLst>
                          </p:cTn>
                        </p:par>
                        <p:par>
                          <p:cTn id="88" fill="hold" nodeType="afterGroup">
                            <p:stCondLst>
                              <p:cond delay="13500"/>
                            </p:stCondLst>
                            <p:childTnLst>
                              <p:par>
                                <p:cTn id="89" presetID="9" presetClass="entr" presetSubtype="0" fill="hold" grpId="0" nodeType="afterEffect">
                                  <p:stCondLst>
                                    <p:cond delay="0"/>
                                  </p:stCondLst>
                                  <p:childTnLst>
                                    <p:set>
                                      <p:cBhvr>
                                        <p:cTn id="90" dur="1" fill="hold">
                                          <p:stCondLst>
                                            <p:cond delay="0"/>
                                          </p:stCondLst>
                                        </p:cTn>
                                        <p:tgtEl>
                                          <p:spTgt spid="1039386"/>
                                        </p:tgtEl>
                                        <p:attrNameLst>
                                          <p:attrName>style.visibility</p:attrName>
                                        </p:attrNameLst>
                                      </p:cBhvr>
                                      <p:to>
                                        <p:strVal val="visible"/>
                                      </p:to>
                                    </p:set>
                                    <p:animEffect transition="in" filter="dissolve">
                                      <p:cBhvr>
                                        <p:cTn id="91" dur="500"/>
                                        <p:tgtEl>
                                          <p:spTgt spid="1039386"/>
                                        </p:tgtEl>
                                      </p:cBhvr>
                                    </p:animEffect>
                                  </p:childTnLst>
                                </p:cTn>
                              </p:par>
                            </p:childTnLst>
                          </p:cTn>
                        </p:par>
                        <p:par>
                          <p:cTn id="92" fill="hold" nodeType="afterGroup">
                            <p:stCondLst>
                              <p:cond delay="14000"/>
                            </p:stCondLst>
                            <p:childTnLst>
                              <p:par>
                                <p:cTn id="93" presetID="9" presetClass="entr" presetSubtype="0" fill="hold" grpId="0" nodeType="afterEffect">
                                  <p:stCondLst>
                                    <p:cond delay="0"/>
                                  </p:stCondLst>
                                  <p:childTnLst>
                                    <p:set>
                                      <p:cBhvr>
                                        <p:cTn id="94" dur="1" fill="hold">
                                          <p:stCondLst>
                                            <p:cond delay="0"/>
                                          </p:stCondLst>
                                        </p:cTn>
                                        <p:tgtEl>
                                          <p:spTgt spid="1039392"/>
                                        </p:tgtEl>
                                        <p:attrNameLst>
                                          <p:attrName>style.visibility</p:attrName>
                                        </p:attrNameLst>
                                      </p:cBhvr>
                                      <p:to>
                                        <p:strVal val="visible"/>
                                      </p:to>
                                    </p:set>
                                    <p:animEffect transition="in" filter="dissolve">
                                      <p:cBhvr>
                                        <p:cTn id="95" dur="500"/>
                                        <p:tgtEl>
                                          <p:spTgt spid="1039392"/>
                                        </p:tgtEl>
                                      </p:cBhvr>
                                    </p:animEffect>
                                  </p:childTnLst>
                                </p:cTn>
                              </p:par>
                            </p:childTnLst>
                          </p:cTn>
                        </p:par>
                        <p:par>
                          <p:cTn id="96" fill="hold" nodeType="afterGroup">
                            <p:stCondLst>
                              <p:cond delay="14500"/>
                            </p:stCondLst>
                            <p:childTnLst>
                              <p:par>
                                <p:cTn id="97" presetID="9" presetClass="entr" presetSubtype="0" fill="hold" nodeType="afterEffect">
                                  <p:stCondLst>
                                    <p:cond delay="0"/>
                                  </p:stCondLst>
                                  <p:childTnLst>
                                    <p:set>
                                      <p:cBhvr>
                                        <p:cTn id="98" dur="1" fill="hold">
                                          <p:stCondLst>
                                            <p:cond delay="0"/>
                                          </p:stCondLst>
                                        </p:cTn>
                                        <p:tgtEl>
                                          <p:spTgt spid="1039369"/>
                                        </p:tgtEl>
                                        <p:attrNameLst>
                                          <p:attrName>style.visibility</p:attrName>
                                        </p:attrNameLst>
                                      </p:cBhvr>
                                      <p:to>
                                        <p:strVal val="visible"/>
                                      </p:to>
                                    </p:set>
                                    <p:animEffect transition="in" filter="dissolve">
                                      <p:cBhvr>
                                        <p:cTn id="99" dur="500"/>
                                        <p:tgtEl>
                                          <p:spTgt spid="1039369"/>
                                        </p:tgtEl>
                                      </p:cBhvr>
                                    </p:animEffect>
                                  </p:childTnLst>
                                </p:cTn>
                              </p:par>
                            </p:childTnLst>
                          </p:cTn>
                        </p:par>
                        <p:par>
                          <p:cTn id="100" fill="hold" nodeType="afterGroup">
                            <p:stCondLst>
                              <p:cond delay="15000"/>
                            </p:stCondLst>
                            <p:childTnLst>
                              <p:par>
                                <p:cTn id="101" presetID="9" presetClass="entr" presetSubtype="0" fill="hold" grpId="0" nodeType="afterEffect">
                                  <p:stCondLst>
                                    <p:cond delay="0"/>
                                  </p:stCondLst>
                                  <p:childTnLst>
                                    <p:set>
                                      <p:cBhvr>
                                        <p:cTn id="102" dur="1" fill="hold">
                                          <p:stCondLst>
                                            <p:cond delay="0"/>
                                          </p:stCondLst>
                                        </p:cTn>
                                        <p:tgtEl>
                                          <p:spTgt spid="1039385"/>
                                        </p:tgtEl>
                                        <p:attrNameLst>
                                          <p:attrName>style.visibility</p:attrName>
                                        </p:attrNameLst>
                                      </p:cBhvr>
                                      <p:to>
                                        <p:strVal val="visible"/>
                                      </p:to>
                                    </p:set>
                                    <p:animEffect transition="in" filter="dissolve">
                                      <p:cBhvr>
                                        <p:cTn id="103" dur="500"/>
                                        <p:tgtEl>
                                          <p:spTgt spid="1039385"/>
                                        </p:tgtEl>
                                      </p:cBhvr>
                                    </p:animEffect>
                                  </p:childTnLst>
                                </p:cTn>
                              </p:par>
                            </p:childTnLst>
                          </p:cTn>
                        </p:par>
                        <p:par>
                          <p:cTn id="104" fill="hold" nodeType="afterGroup">
                            <p:stCondLst>
                              <p:cond delay="15500"/>
                            </p:stCondLst>
                            <p:childTnLst>
                              <p:par>
                                <p:cTn id="105" presetID="9" presetClass="entr" presetSubtype="0" fill="hold" nodeType="afterEffect">
                                  <p:stCondLst>
                                    <p:cond delay="0"/>
                                  </p:stCondLst>
                                  <p:childTnLst>
                                    <p:set>
                                      <p:cBhvr>
                                        <p:cTn id="106" dur="1" fill="hold">
                                          <p:stCondLst>
                                            <p:cond delay="0"/>
                                          </p:stCondLst>
                                        </p:cTn>
                                        <p:tgtEl>
                                          <p:spTgt spid="1039387"/>
                                        </p:tgtEl>
                                        <p:attrNameLst>
                                          <p:attrName>style.visibility</p:attrName>
                                        </p:attrNameLst>
                                      </p:cBhvr>
                                      <p:to>
                                        <p:strVal val="visible"/>
                                      </p:to>
                                    </p:set>
                                    <p:animEffect transition="in" filter="dissolve">
                                      <p:cBhvr>
                                        <p:cTn id="107" dur="500"/>
                                        <p:tgtEl>
                                          <p:spTgt spid="1039387"/>
                                        </p:tgtEl>
                                      </p:cBhvr>
                                    </p:animEffect>
                                  </p:childTnLst>
                                </p:cTn>
                              </p:par>
                            </p:childTnLst>
                          </p:cTn>
                        </p:par>
                        <p:par>
                          <p:cTn id="108" fill="hold" nodeType="afterGroup">
                            <p:stCondLst>
                              <p:cond delay="16000"/>
                            </p:stCondLst>
                            <p:childTnLst>
                              <p:par>
                                <p:cTn id="109" presetID="9" presetClass="entr" presetSubtype="0" fill="hold" grpId="0" nodeType="afterEffect">
                                  <p:stCondLst>
                                    <p:cond delay="0"/>
                                  </p:stCondLst>
                                  <p:childTnLst>
                                    <p:set>
                                      <p:cBhvr>
                                        <p:cTn id="110" dur="1" fill="hold">
                                          <p:stCondLst>
                                            <p:cond delay="0"/>
                                          </p:stCondLst>
                                        </p:cTn>
                                        <p:tgtEl>
                                          <p:spTgt spid="1039388"/>
                                        </p:tgtEl>
                                        <p:attrNameLst>
                                          <p:attrName>style.visibility</p:attrName>
                                        </p:attrNameLst>
                                      </p:cBhvr>
                                      <p:to>
                                        <p:strVal val="visible"/>
                                      </p:to>
                                    </p:set>
                                    <p:animEffect transition="in" filter="dissolve">
                                      <p:cBhvr>
                                        <p:cTn id="111" dur="500"/>
                                        <p:tgtEl>
                                          <p:spTgt spid="1039388"/>
                                        </p:tgtEl>
                                      </p:cBhvr>
                                    </p:animEffect>
                                  </p:childTnLst>
                                </p:cTn>
                              </p:par>
                            </p:childTnLst>
                          </p:cTn>
                        </p:par>
                        <p:par>
                          <p:cTn id="112" fill="hold" nodeType="afterGroup">
                            <p:stCondLst>
                              <p:cond delay="16500"/>
                            </p:stCondLst>
                            <p:childTnLst>
                              <p:par>
                                <p:cTn id="113" presetID="22" presetClass="entr" presetSubtype="2" fill="hold" grpId="0" nodeType="afterEffect">
                                  <p:stCondLst>
                                    <p:cond delay="0"/>
                                  </p:stCondLst>
                                  <p:childTnLst>
                                    <p:set>
                                      <p:cBhvr>
                                        <p:cTn id="114" dur="1" fill="hold">
                                          <p:stCondLst>
                                            <p:cond delay="0"/>
                                          </p:stCondLst>
                                        </p:cTn>
                                        <p:tgtEl>
                                          <p:spTgt spid="1039395"/>
                                        </p:tgtEl>
                                        <p:attrNameLst>
                                          <p:attrName>style.visibility</p:attrName>
                                        </p:attrNameLst>
                                      </p:cBhvr>
                                      <p:to>
                                        <p:strVal val="visible"/>
                                      </p:to>
                                    </p:set>
                                    <p:animEffect transition="in" filter="wipe(right)">
                                      <p:cBhvr>
                                        <p:cTn id="115" dur="500"/>
                                        <p:tgtEl>
                                          <p:spTgt spid="1039395"/>
                                        </p:tgtEl>
                                      </p:cBhvr>
                                    </p:animEffect>
                                  </p:childTnLst>
                                </p:cTn>
                              </p:par>
                            </p:childTnLst>
                          </p:cTn>
                        </p:par>
                        <p:par>
                          <p:cTn id="116" fill="hold" nodeType="afterGroup">
                            <p:stCondLst>
                              <p:cond delay="17000"/>
                            </p:stCondLst>
                            <p:childTnLst>
                              <p:par>
                                <p:cTn id="117" presetID="22" presetClass="entr" presetSubtype="2" fill="hold" grpId="0" nodeType="afterEffect">
                                  <p:stCondLst>
                                    <p:cond delay="0"/>
                                  </p:stCondLst>
                                  <p:childTnLst>
                                    <p:set>
                                      <p:cBhvr>
                                        <p:cTn id="118" dur="1" fill="hold">
                                          <p:stCondLst>
                                            <p:cond delay="0"/>
                                          </p:stCondLst>
                                        </p:cTn>
                                        <p:tgtEl>
                                          <p:spTgt spid="1039390"/>
                                        </p:tgtEl>
                                        <p:attrNameLst>
                                          <p:attrName>style.visibility</p:attrName>
                                        </p:attrNameLst>
                                      </p:cBhvr>
                                      <p:to>
                                        <p:strVal val="visible"/>
                                      </p:to>
                                    </p:set>
                                    <p:animEffect transition="in" filter="wipe(right)">
                                      <p:cBhvr>
                                        <p:cTn id="119" dur="500"/>
                                        <p:tgtEl>
                                          <p:spTgt spid="1039390"/>
                                        </p:tgtEl>
                                      </p:cBhvr>
                                    </p:animEffect>
                                  </p:childTnLst>
                                </p:cTn>
                              </p:par>
                            </p:childTnLst>
                          </p:cTn>
                        </p:par>
                        <p:par>
                          <p:cTn id="120" fill="hold" nodeType="afterGroup">
                            <p:stCondLst>
                              <p:cond delay="17500"/>
                            </p:stCondLst>
                            <p:childTnLst>
                              <p:par>
                                <p:cTn id="121" presetID="22" presetClass="entr" presetSubtype="2" fill="hold" grpId="0" nodeType="afterEffect">
                                  <p:stCondLst>
                                    <p:cond delay="0"/>
                                  </p:stCondLst>
                                  <p:childTnLst>
                                    <p:set>
                                      <p:cBhvr>
                                        <p:cTn id="122" dur="1" fill="hold">
                                          <p:stCondLst>
                                            <p:cond delay="0"/>
                                          </p:stCondLst>
                                        </p:cTn>
                                        <p:tgtEl>
                                          <p:spTgt spid="1039389"/>
                                        </p:tgtEl>
                                        <p:attrNameLst>
                                          <p:attrName>style.visibility</p:attrName>
                                        </p:attrNameLst>
                                      </p:cBhvr>
                                      <p:to>
                                        <p:strVal val="visible"/>
                                      </p:to>
                                    </p:set>
                                    <p:animEffect transition="in" filter="wipe(right)">
                                      <p:cBhvr>
                                        <p:cTn id="123" dur="500"/>
                                        <p:tgtEl>
                                          <p:spTgt spid="1039389"/>
                                        </p:tgtEl>
                                      </p:cBhvr>
                                    </p:animEffect>
                                  </p:childTnLst>
                                </p:cTn>
                              </p:par>
                            </p:childTnLst>
                          </p:cTn>
                        </p:par>
                        <p:par>
                          <p:cTn id="124" fill="hold" nodeType="afterGroup">
                            <p:stCondLst>
                              <p:cond delay="18000"/>
                            </p:stCondLst>
                            <p:childTnLst>
                              <p:par>
                                <p:cTn id="125" presetID="9" presetClass="entr" presetSubtype="0" fill="hold" grpId="0" nodeType="afterEffect">
                                  <p:stCondLst>
                                    <p:cond delay="1000"/>
                                  </p:stCondLst>
                                  <p:childTnLst>
                                    <p:set>
                                      <p:cBhvr>
                                        <p:cTn id="126" dur="1" fill="hold">
                                          <p:stCondLst>
                                            <p:cond delay="0"/>
                                          </p:stCondLst>
                                        </p:cTn>
                                        <p:tgtEl>
                                          <p:spTgt spid="1039381"/>
                                        </p:tgtEl>
                                        <p:attrNameLst>
                                          <p:attrName>style.visibility</p:attrName>
                                        </p:attrNameLst>
                                      </p:cBhvr>
                                      <p:to>
                                        <p:strVal val="visible"/>
                                      </p:to>
                                    </p:set>
                                    <p:animEffect transition="in" filter="dissolve">
                                      <p:cBhvr>
                                        <p:cTn id="127" dur="500"/>
                                        <p:tgtEl>
                                          <p:spTgt spid="1039381"/>
                                        </p:tgtEl>
                                      </p:cBhvr>
                                    </p:animEffect>
                                  </p:childTnLst>
                                </p:cTn>
                              </p:par>
                            </p:childTnLst>
                          </p:cTn>
                        </p:par>
                        <p:par>
                          <p:cTn id="128" fill="hold" nodeType="afterGroup">
                            <p:stCondLst>
                              <p:cond delay="19500"/>
                            </p:stCondLst>
                            <p:childTnLst>
                              <p:par>
                                <p:cTn id="129" presetID="9" presetClass="entr" presetSubtype="0" fill="hold" grpId="0" nodeType="afterEffect">
                                  <p:stCondLst>
                                    <p:cond delay="0"/>
                                  </p:stCondLst>
                                  <p:childTnLst>
                                    <p:set>
                                      <p:cBhvr>
                                        <p:cTn id="130" dur="1" fill="hold">
                                          <p:stCondLst>
                                            <p:cond delay="0"/>
                                          </p:stCondLst>
                                        </p:cTn>
                                        <p:tgtEl>
                                          <p:spTgt spid="1039382"/>
                                        </p:tgtEl>
                                        <p:attrNameLst>
                                          <p:attrName>style.visibility</p:attrName>
                                        </p:attrNameLst>
                                      </p:cBhvr>
                                      <p:to>
                                        <p:strVal val="visible"/>
                                      </p:to>
                                    </p:set>
                                    <p:animEffect transition="in" filter="dissolve">
                                      <p:cBhvr>
                                        <p:cTn id="131" dur="500"/>
                                        <p:tgtEl>
                                          <p:spTgt spid="1039382"/>
                                        </p:tgtEl>
                                      </p:cBhvr>
                                    </p:animEffect>
                                  </p:childTnLst>
                                </p:cTn>
                              </p:par>
                            </p:childTnLst>
                          </p:cTn>
                        </p:par>
                        <p:par>
                          <p:cTn id="132" fill="hold" nodeType="afterGroup">
                            <p:stCondLst>
                              <p:cond delay="20000"/>
                            </p:stCondLst>
                            <p:childTnLst>
                              <p:par>
                                <p:cTn id="133" presetID="1" presetClass="entr" presetSubtype="0" fill="hold" grpId="0" nodeType="afterEffect">
                                  <p:stCondLst>
                                    <p:cond delay="0"/>
                                  </p:stCondLst>
                                  <p:childTnLst>
                                    <p:set>
                                      <p:cBhvr>
                                        <p:cTn id="134" dur="1" fill="hold">
                                          <p:stCondLst>
                                            <p:cond delay="499"/>
                                          </p:stCondLst>
                                        </p:cTn>
                                        <p:tgtEl>
                                          <p:spTgt spid="1039398"/>
                                        </p:tgtEl>
                                        <p:attrNameLst>
                                          <p:attrName>style.visibility</p:attrName>
                                        </p:attrNameLst>
                                      </p:cBhvr>
                                      <p:to>
                                        <p:strVal val="visible"/>
                                      </p:to>
                                    </p:set>
                                  </p:childTnLst>
                                </p:cTn>
                              </p:par>
                            </p:childTnLst>
                          </p:cTn>
                        </p:par>
                        <p:par>
                          <p:cTn id="135" fill="hold" nodeType="afterGroup">
                            <p:stCondLst>
                              <p:cond delay="20500"/>
                            </p:stCondLst>
                            <p:childTnLst>
                              <p:par>
                                <p:cTn id="136" presetID="9" presetClass="entr" presetSubtype="0" fill="hold" grpId="0" nodeType="afterEffect">
                                  <p:stCondLst>
                                    <p:cond delay="0"/>
                                  </p:stCondLst>
                                  <p:childTnLst>
                                    <p:set>
                                      <p:cBhvr>
                                        <p:cTn id="137" dur="1" fill="hold">
                                          <p:stCondLst>
                                            <p:cond delay="0"/>
                                          </p:stCondLst>
                                        </p:cTn>
                                        <p:tgtEl>
                                          <p:spTgt spid="1039399"/>
                                        </p:tgtEl>
                                        <p:attrNameLst>
                                          <p:attrName>style.visibility</p:attrName>
                                        </p:attrNameLst>
                                      </p:cBhvr>
                                      <p:to>
                                        <p:strVal val="visible"/>
                                      </p:to>
                                    </p:set>
                                    <p:animEffect transition="in" filter="dissolve">
                                      <p:cBhvr>
                                        <p:cTn id="138" dur="500"/>
                                        <p:tgtEl>
                                          <p:spTgt spid="1039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363" grpId="0" animBg="1" autoUpdateAnimBg="0"/>
      <p:bldP spid="1039364" grpId="0" animBg="1"/>
      <p:bldP spid="1039371" grpId="0" animBg="1"/>
      <p:bldP spid="1039372" grpId="0" animBg="1" autoUpdateAnimBg="0"/>
      <p:bldP spid="1039373" grpId="0" animBg="1" autoUpdateAnimBg="0"/>
      <p:bldP spid="1039374" grpId="0" animBg="1" autoUpdateAnimBg="0"/>
      <p:bldP spid="1039375" grpId="0" animBg="1" autoUpdateAnimBg="0"/>
      <p:bldP spid="1039377" grpId="0" animBg="1" autoUpdateAnimBg="0"/>
      <p:bldP spid="1039379" grpId="0" animBg="1" autoUpdateAnimBg="0"/>
      <p:bldP spid="1039380" grpId="0" animBg="1" autoUpdateAnimBg="0"/>
      <p:bldP spid="1039381" grpId="0" animBg="1"/>
      <p:bldP spid="1039382" grpId="0" animBg="1" autoUpdateAnimBg="0"/>
      <p:bldP spid="1039384" grpId="0" animBg="1" autoUpdateAnimBg="0"/>
      <p:bldP spid="1039385" grpId="0" animBg="1" autoUpdateAnimBg="0"/>
      <p:bldP spid="1039386" grpId="0" animBg="1" autoUpdateAnimBg="0"/>
      <p:bldP spid="1039388" grpId="0" animBg="1" autoUpdateAnimBg="0"/>
      <p:bldP spid="1039389" grpId="0" animBg="1"/>
      <p:bldP spid="1039390" grpId="0" animBg="1"/>
      <p:bldP spid="1039392" grpId="0" animBg="1" autoUpdateAnimBg="0"/>
      <p:bldP spid="1039394" grpId="0" animBg="1" autoUpdateAnimBg="0"/>
      <p:bldP spid="1039395" grpId="0" animBg="1" autoUpdateAnimBg="0"/>
      <p:bldP spid="1039396" grpId="0" animBg="1" autoUpdateAnimBg="0"/>
      <p:bldP spid="1039397" grpId="0" animBg="1" autoUpdateAnimBg="0"/>
      <p:bldP spid="1039398" grpId="0" animBg="1" autoUpdateAnimBg="0"/>
      <p:bldP spid="1039399"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8021" t="13407" r="6750" b="9813"/>
          <a:stretch>
            <a:fillRect/>
          </a:stretch>
        </p:blipFill>
        <p:spPr bwMode="auto">
          <a:xfrm>
            <a:off x="0" y="2109992"/>
            <a:ext cx="9144000" cy="4631376"/>
          </a:xfrm>
          <a:prstGeom prst="rect">
            <a:avLst/>
          </a:prstGeom>
          <a:noFill/>
          <a:ln w="9525">
            <a:noFill/>
            <a:miter lim="800000"/>
            <a:headEnd/>
            <a:tailEnd/>
          </a:ln>
        </p:spPr>
      </p:pic>
      <p:sp>
        <p:nvSpPr>
          <p:cNvPr id="5" name="圆角矩形 6"/>
          <p:cNvSpPr>
            <a:spLocks noChangeArrowheads="1"/>
          </p:cNvSpPr>
          <p:nvPr/>
        </p:nvSpPr>
        <p:spPr bwMode="auto">
          <a:xfrm>
            <a:off x="7308304" y="4149080"/>
            <a:ext cx="1512168" cy="576064"/>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6" name="TextBox 5"/>
          <p:cNvSpPr txBox="1"/>
          <p:nvPr/>
        </p:nvSpPr>
        <p:spPr>
          <a:xfrm>
            <a:off x="1619672" y="1340768"/>
            <a:ext cx="6936514" cy="461665"/>
          </a:xfrm>
          <a:prstGeom prst="rect">
            <a:avLst/>
          </a:prstGeom>
          <a:noFill/>
        </p:spPr>
        <p:txBody>
          <a:bodyPr wrap="none" rtlCol="0">
            <a:spAutoFit/>
          </a:bodyPr>
          <a:lstStyle/>
          <a:p>
            <a:r>
              <a:rPr lang="en-US" altLang="zh-CN" sz="2400" b="1" dirty="0">
                <a:latin typeface="华文楷体" pitchFamily="2" charset="-122"/>
                <a:ea typeface="华文楷体" pitchFamily="2" charset="-122"/>
              </a:rPr>
              <a:t>1</a:t>
            </a:r>
            <a:r>
              <a:rPr lang="en-US" altLang="zh-CN" sz="2400" b="1" dirty="0" smtClean="0">
                <a:latin typeface="华文楷体" pitchFamily="2" charset="-122"/>
                <a:ea typeface="华文楷体" pitchFamily="2" charset="-122"/>
              </a:rPr>
              <a:t>. </a:t>
            </a:r>
            <a:r>
              <a:rPr lang="zh-CN" altLang="en-US" sz="2400" b="1" dirty="0" smtClean="0">
                <a:latin typeface="华文楷体" pitchFamily="2" charset="-122"/>
                <a:ea typeface="华文楷体" pitchFamily="2" charset="-122"/>
              </a:rPr>
              <a:t>从一篇相关的重要综述出发，查到更多相关文献</a:t>
            </a:r>
            <a:endParaRPr lang="zh-CN" altLang="en-US" sz="2400" b="1" dirty="0">
              <a:latin typeface="华文楷体" pitchFamily="2" charset="-122"/>
              <a:ea typeface="华文楷体" pitchFamily="2" charset="-122"/>
            </a:endParaRPr>
          </a:p>
        </p:txBody>
      </p:sp>
      <p:sp>
        <p:nvSpPr>
          <p:cNvPr id="9" name="TextBox 8"/>
          <p:cNvSpPr txBox="1"/>
          <p:nvPr/>
        </p:nvSpPr>
        <p:spPr>
          <a:xfrm>
            <a:off x="4355976" y="3421449"/>
            <a:ext cx="2232248" cy="1015663"/>
          </a:xfrm>
          <a:prstGeom prst="rect">
            <a:avLst/>
          </a:prstGeom>
          <a:solidFill>
            <a:schemeClr val="bg1"/>
          </a:solidFill>
          <a:ln w="25400">
            <a:solidFill>
              <a:srgbClr val="FF0000"/>
            </a:solidFill>
          </a:ln>
        </p:spPr>
        <p:txBody>
          <a:bodyPr wrap="square" rtlCol="0">
            <a:spAutoFit/>
          </a:bodyPr>
          <a:lstStyle/>
          <a:p>
            <a:r>
              <a:rPr lang="zh-CN" altLang="en-US" sz="2000" dirty="0" smtClean="0">
                <a:latin typeface="华文楷体" pitchFamily="2" charset="-122"/>
                <a:ea typeface="华文楷体" pitchFamily="2" charset="-122"/>
              </a:rPr>
              <a:t>谁也关注这篇论文</a:t>
            </a:r>
            <a:r>
              <a:rPr lang="en-US" altLang="zh-CN" sz="2000" dirty="0" smtClean="0">
                <a:latin typeface="华文楷体" pitchFamily="2" charset="-122"/>
                <a:ea typeface="华文楷体" pitchFamily="2" charset="-122"/>
              </a:rPr>
              <a:t>/</a:t>
            </a:r>
            <a:r>
              <a:rPr lang="zh-CN" altLang="en-US" sz="2000" dirty="0" smtClean="0">
                <a:latin typeface="华文楷体" pitchFamily="2" charset="-122"/>
                <a:ea typeface="华文楷体" pitchFamily="2" charset="-122"/>
              </a:rPr>
              <a:t>这篇论文被应用在哪些工作中</a:t>
            </a:r>
            <a:endParaRPr lang="zh-CN" altLang="en-US" sz="2000" dirty="0">
              <a:latin typeface="华文楷体" pitchFamily="2" charset="-122"/>
              <a:ea typeface="华文楷体" pitchFamily="2" charset="-122"/>
            </a:endParaRPr>
          </a:p>
        </p:txBody>
      </p:sp>
      <p:cxnSp>
        <p:nvCxnSpPr>
          <p:cNvPr id="11" name="直接箭头连接符 10"/>
          <p:cNvCxnSpPr/>
          <p:nvPr/>
        </p:nvCxnSpPr>
        <p:spPr>
          <a:xfrm flipH="1" flipV="1">
            <a:off x="6660232" y="3861048"/>
            <a:ext cx="648072" cy="2880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55976" y="4501569"/>
            <a:ext cx="2232248" cy="707886"/>
          </a:xfrm>
          <a:prstGeom prst="rect">
            <a:avLst/>
          </a:prstGeom>
          <a:solidFill>
            <a:schemeClr val="bg1"/>
          </a:solidFill>
          <a:ln w="25400">
            <a:solidFill>
              <a:srgbClr val="FF0000"/>
            </a:solidFill>
          </a:ln>
        </p:spPr>
        <p:txBody>
          <a:bodyPr wrap="square" rtlCol="0">
            <a:spAutoFit/>
          </a:bodyPr>
          <a:lstStyle/>
          <a:p>
            <a:r>
              <a:rPr lang="zh-CN" altLang="en-US" sz="2000" dirty="0" smtClean="0">
                <a:latin typeface="华文楷体" pitchFamily="2" charset="-122"/>
                <a:ea typeface="华文楷体" pitchFamily="2" charset="-122"/>
              </a:rPr>
              <a:t>基于哪些研究完成了此项研究</a:t>
            </a:r>
            <a:endParaRPr lang="zh-CN" altLang="en-US" sz="2000" dirty="0">
              <a:latin typeface="华文楷体" pitchFamily="2" charset="-122"/>
              <a:ea typeface="华文楷体" pitchFamily="2" charset="-122"/>
            </a:endParaRPr>
          </a:p>
        </p:txBody>
      </p:sp>
      <p:cxnSp>
        <p:nvCxnSpPr>
          <p:cNvPr id="13" name="直接箭头连接符 12"/>
          <p:cNvCxnSpPr/>
          <p:nvPr/>
        </p:nvCxnSpPr>
        <p:spPr>
          <a:xfrm flipH="1">
            <a:off x="6660232" y="4437112"/>
            <a:ext cx="576064" cy="5040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355976" y="5313402"/>
            <a:ext cx="2232248" cy="707886"/>
          </a:xfrm>
          <a:prstGeom prst="rect">
            <a:avLst/>
          </a:prstGeom>
          <a:solidFill>
            <a:schemeClr val="bg1"/>
          </a:solidFill>
          <a:ln w="25400">
            <a:solidFill>
              <a:srgbClr val="FF0000"/>
            </a:solidFill>
          </a:ln>
        </p:spPr>
        <p:txBody>
          <a:bodyPr wrap="square" rtlCol="0">
            <a:spAutoFit/>
          </a:bodyPr>
          <a:lstStyle/>
          <a:p>
            <a:r>
              <a:rPr lang="zh-CN" altLang="en-US" sz="2000" dirty="0" smtClean="0">
                <a:latin typeface="华文楷体" pitchFamily="2" charset="-122"/>
                <a:ea typeface="华文楷体" pitchFamily="2" charset="-122"/>
              </a:rPr>
              <a:t>哪些论文和这篇论文类似</a:t>
            </a:r>
            <a:endParaRPr lang="zh-CN" altLang="en-US" sz="2000" dirty="0">
              <a:latin typeface="华文楷体" pitchFamily="2" charset="-122"/>
              <a:ea typeface="华文楷体" pitchFamily="2" charset="-122"/>
            </a:endParaRPr>
          </a:p>
        </p:txBody>
      </p:sp>
      <p:sp>
        <p:nvSpPr>
          <p:cNvPr id="24" name="标题 1"/>
          <p:cNvSpPr>
            <a:spLocks noGrp="1"/>
          </p:cNvSpPr>
          <p:nvPr/>
        </p:nvSpPr>
        <p:spPr bwMode="auto">
          <a:xfrm>
            <a:off x="539552" y="188640"/>
            <a:ext cx="799306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3200" b="1">
                <a:solidFill>
                  <a:schemeClr val="bg1"/>
                </a:solidFill>
                <a:latin typeface="+mj-lt"/>
                <a:ea typeface="+mj-ea"/>
                <a:cs typeface="+mj-cs"/>
              </a:defRPr>
            </a:lvl1pPr>
            <a:lvl2pPr algn="ctr" rtl="0" fontAlgn="base">
              <a:spcBef>
                <a:spcPct val="0"/>
              </a:spcBef>
              <a:spcAft>
                <a:spcPct val="0"/>
              </a:spcAft>
              <a:defRPr sz="3200" b="1">
                <a:solidFill>
                  <a:schemeClr val="bg1"/>
                </a:solidFill>
                <a:latin typeface="Times New Roman" pitchFamily="18" charset="0"/>
                <a:ea typeface="宋体" pitchFamily="2" charset="-122"/>
              </a:defRPr>
            </a:lvl2pPr>
            <a:lvl3pPr algn="ctr" rtl="0" fontAlgn="base">
              <a:spcBef>
                <a:spcPct val="0"/>
              </a:spcBef>
              <a:spcAft>
                <a:spcPct val="0"/>
              </a:spcAft>
              <a:defRPr sz="3200" b="1">
                <a:solidFill>
                  <a:schemeClr val="bg1"/>
                </a:solidFill>
                <a:latin typeface="Times New Roman" pitchFamily="18" charset="0"/>
                <a:ea typeface="宋体" pitchFamily="2" charset="-122"/>
              </a:defRPr>
            </a:lvl3pPr>
            <a:lvl4pPr algn="ctr" rtl="0" fontAlgn="base">
              <a:spcBef>
                <a:spcPct val="0"/>
              </a:spcBef>
              <a:spcAft>
                <a:spcPct val="0"/>
              </a:spcAft>
              <a:defRPr sz="3200" b="1">
                <a:solidFill>
                  <a:schemeClr val="bg1"/>
                </a:solidFill>
                <a:latin typeface="Times New Roman" pitchFamily="18" charset="0"/>
                <a:ea typeface="宋体" pitchFamily="2" charset="-122"/>
              </a:defRPr>
            </a:lvl4pPr>
            <a:lvl5pPr algn="ctr" rtl="0" fontAlgn="base">
              <a:spcBef>
                <a:spcPct val="0"/>
              </a:spcBef>
              <a:spcAft>
                <a:spcPct val="0"/>
              </a:spcAft>
              <a:defRPr sz="3200" b="1">
                <a:solidFill>
                  <a:schemeClr val="bg1"/>
                </a:solidFill>
                <a:latin typeface="Times New Roman" pitchFamily="18" charset="0"/>
                <a:ea typeface="宋体" pitchFamily="2" charset="-122"/>
              </a:defRPr>
            </a:lvl5pPr>
            <a:lvl6pPr marL="457200" algn="ctr" rtl="0" eaLnBrk="1" fontAlgn="base" hangingPunct="1">
              <a:spcBef>
                <a:spcPct val="0"/>
              </a:spcBef>
              <a:spcAft>
                <a:spcPct val="0"/>
              </a:spcAft>
              <a:defRPr sz="3200" b="1">
                <a:solidFill>
                  <a:schemeClr val="bg1"/>
                </a:solidFill>
                <a:latin typeface="Times New Roman" pitchFamily="18" charset="0"/>
                <a:ea typeface="宋体" pitchFamily="2" charset="-122"/>
              </a:defRPr>
            </a:lvl6pPr>
            <a:lvl7pPr marL="914400" algn="ctr" rtl="0" eaLnBrk="1" fontAlgn="base" hangingPunct="1">
              <a:spcBef>
                <a:spcPct val="0"/>
              </a:spcBef>
              <a:spcAft>
                <a:spcPct val="0"/>
              </a:spcAft>
              <a:defRPr sz="3200" b="1">
                <a:solidFill>
                  <a:schemeClr val="bg1"/>
                </a:solidFill>
                <a:latin typeface="Times New Roman" pitchFamily="18" charset="0"/>
                <a:ea typeface="宋体" pitchFamily="2" charset="-122"/>
              </a:defRPr>
            </a:lvl7pPr>
            <a:lvl8pPr marL="1371600" algn="ctr" rtl="0" eaLnBrk="1" fontAlgn="base" hangingPunct="1">
              <a:spcBef>
                <a:spcPct val="0"/>
              </a:spcBef>
              <a:spcAft>
                <a:spcPct val="0"/>
              </a:spcAft>
              <a:defRPr sz="3200" b="1">
                <a:solidFill>
                  <a:schemeClr val="bg1"/>
                </a:solidFill>
                <a:latin typeface="Times New Roman" pitchFamily="18" charset="0"/>
                <a:ea typeface="宋体" pitchFamily="2" charset="-122"/>
              </a:defRPr>
            </a:lvl8pPr>
            <a:lvl9pPr marL="1828800" algn="ctr" rtl="0" eaLnBrk="1" fontAlgn="base" hangingPunct="1">
              <a:spcBef>
                <a:spcPct val="0"/>
              </a:spcBef>
              <a:spcAft>
                <a:spcPct val="0"/>
              </a:spcAft>
              <a:defRPr sz="3200" b="1">
                <a:solidFill>
                  <a:schemeClr val="bg1"/>
                </a:solidFill>
                <a:latin typeface="Times New Roman" pitchFamily="18" charset="0"/>
                <a:ea typeface="宋体" pitchFamily="2" charset="-122"/>
              </a:defRPr>
            </a:lvl9pPr>
          </a:lstStyle>
          <a:p>
            <a:r>
              <a:rPr lang="zh-CN" altLang="en-US" dirty="0" smtClean="0">
                <a:latin typeface="+mn-lt"/>
                <a:ea typeface="+mn-ea"/>
              </a:rPr>
              <a:t>四</a:t>
            </a:r>
            <a:r>
              <a:rPr lang="zh-CN" altLang="en-US" kern="1200" dirty="0" smtClean="0">
                <a:latin typeface="+mn-lt"/>
                <a:ea typeface="+mn-ea"/>
                <a:cs typeface="+mn-cs"/>
              </a:rPr>
              <a:t>、</a:t>
            </a:r>
            <a:r>
              <a:rPr lang="en-US" altLang="zh-CN" kern="1200" dirty="0" smtClean="0">
                <a:latin typeface="+mn-lt"/>
                <a:ea typeface="+mn-ea"/>
                <a:cs typeface="+mn-cs"/>
              </a:rPr>
              <a:t> Web of Science</a:t>
            </a:r>
            <a:r>
              <a:rPr lang="zh-CN" altLang="en-US" kern="1200" dirty="0" smtClean="0">
                <a:latin typeface="+mn-lt"/>
                <a:ea typeface="+mn-ea"/>
                <a:cs typeface="+mn-cs"/>
              </a:rPr>
              <a:t>平台检索应用</a:t>
            </a:r>
            <a:endParaRPr lang="zh-CN" altLang="en-US" kern="1200" dirty="0">
              <a:latin typeface="+mn-lt"/>
              <a:ea typeface="+mn-ea"/>
              <a:cs typeface="+mn-cs"/>
            </a:endParaRPr>
          </a:p>
        </p:txBody>
      </p:sp>
      <p:cxnSp>
        <p:nvCxnSpPr>
          <p:cNvPr id="17" name="直接箭头连接符 16"/>
          <p:cNvCxnSpPr/>
          <p:nvPr/>
        </p:nvCxnSpPr>
        <p:spPr>
          <a:xfrm flipH="1">
            <a:off x="6660232" y="4797152"/>
            <a:ext cx="576064" cy="7920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标题 1"/>
          <p:cNvSpPr>
            <a:spLocks noGrp="1"/>
          </p:cNvSpPr>
          <p:nvPr>
            <p:ph type="title"/>
          </p:nvPr>
        </p:nvSpPr>
        <p:spPr>
          <a:xfrm>
            <a:off x="611188" y="332656"/>
            <a:ext cx="7993062" cy="1143000"/>
          </a:xfrm>
        </p:spPr>
        <p:txBody>
          <a:bodyPr>
            <a:normAutofit/>
          </a:bodyPr>
          <a:lstStyle/>
          <a:p>
            <a:r>
              <a:rPr lang="en-US" altLang="zh-CN" kern="1200" dirty="0" smtClean="0">
                <a:latin typeface="+mn-lt"/>
                <a:ea typeface="+mn-ea"/>
                <a:cs typeface="+mn-cs"/>
              </a:rPr>
              <a:t>Web of Science</a:t>
            </a:r>
            <a:r>
              <a:rPr lang="zh-CN" altLang="en-US" kern="1200" dirty="0" smtClean="0">
                <a:latin typeface="+mn-lt"/>
                <a:ea typeface="+mn-ea"/>
                <a:cs typeface="+mn-cs"/>
              </a:rPr>
              <a:t>平台引文分析功能</a:t>
            </a:r>
            <a:endParaRPr lang="zh-CN" altLang="en-US" kern="1200" dirty="0">
              <a:latin typeface="+mn-lt"/>
              <a:ea typeface="+mn-ea"/>
              <a:cs typeface="+mn-cs"/>
            </a:endParaRPr>
          </a:p>
        </p:txBody>
      </p:sp>
      <p:pic>
        <p:nvPicPr>
          <p:cNvPr id="1027" name="Picture 3"/>
          <p:cNvPicPr>
            <a:picLocks noChangeAspect="1" noChangeArrowheads="1"/>
          </p:cNvPicPr>
          <p:nvPr/>
        </p:nvPicPr>
        <p:blipFill>
          <a:blip r:embed="rId3" cstate="print"/>
          <a:srcRect l="8492" t="12594" r="7386" b="11610"/>
          <a:stretch>
            <a:fillRect/>
          </a:stretch>
        </p:blipFill>
        <p:spPr bwMode="auto">
          <a:xfrm>
            <a:off x="0" y="2088232"/>
            <a:ext cx="9185411" cy="4653136"/>
          </a:xfrm>
          <a:prstGeom prst="rect">
            <a:avLst/>
          </a:prstGeom>
          <a:noFill/>
          <a:ln w="9525">
            <a:noFill/>
            <a:miter lim="800000"/>
            <a:headEnd/>
            <a:tailEnd/>
          </a:ln>
        </p:spPr>
      </p:pic>
      <p:sp>
        <p:nvSpPr>
          <p:cNvPr id="16" name="椭圆 15"/>
          <p:cNvSpPr/>
          <p:nvPr/>
        </p:nvSpPr>
        <p:spPr bwMode="auto">
          <a:xfrm>
            <a:off x="611560" y="3356992"/>
            <a:ext cx="720080" cy="504056"/>
          </a:xfrm>
          <a:prstGeom prst="ellipse">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18" name="矩形 17"/>
          <p:cNvSpPr/>
          <p:nvPr/>
        </p:nvSpPr>
        <p:spPr bwMode="auto">
          <a:xfrm>
            <a:off x="0" y="4581128"/>
            <a:ext cx="1691680" cy="1872208"/>
          </a:xfrm>
          <a:prstGeom prst="rect">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pic>
        <p:nvPicPr>
          <p:cNvPr id="1028" name="Picture 4"/>
          <p:cNvPicPr>
            <a:picLocks noChangeAspect="1" noChangeArrowheads="1"/>
          </p:cNvPicPr>
          <p:nvPr/>
        </p:nvPicPr>
        <p:blipFill>
          <a:blip r:embed="rId4" cstate="print"/>
          <a:srcRect l="16241" t="12594" r="14861" b="12594"/>
          <a:stretch>
            <a:fillRect/>
          </a:stretch>
        </p:blipFill>
        <p:spPr bwMode="auto">
          <a:xfrm>
            <a:off x="35496" y="2060848"/>
            <a:ext cx="9123247" cy="4824536"/>
          </a:xfrm>
          <a:prstGeom prst="rect">
            <a:avLst/>
          </a:prstGeom>
          <a:noFill/>
          <a:ln w="9525">
            <a:noFill/>
            <a:miter lim="800000"/>
            <a:headEnd/>
            <a:tailEnd/>
          </a:ln>
        </p:spPr>
      </p:pic>
      <p:sp>
        <p:nvSpPr>
          <p:cNvPr id="19" name="矩形 18"/>
          <p:cNvSpPr/>
          <p:nvPr/>
        </p:nvSpPr>
        <p:spPr bwMode="auto">
          <a:xfrm>
            <a:off x="7884368" y="4581128"/>
            <a:ext cx="1259632" cy="504056"/>
          </a:xfrm>
          <a:prstGeom prst="rect">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pic>
        <p:nvPicPr>
          <p:cNvPr id="21" name="Picture 5"/>
          <p:cNvPicPr>
            <a:picLocks noChangeAspect="1" noChangeArrowheads="1"/>
          </p:cNvPicPr>
          <p:nvPr/>
        </p:nvPicPr>
        <p:blipFill>
          <a:blip r:embed="rId5" cstate="print"/>
          <a:srcRect l="8492" t="12594" r="8493" b="7672"/>
          <a:stretch>
            <a:fillRect/>
          </a:stretch>
        </p:blipFill>
        <p:spPr bwMode="auto">
          <a:xfrm>
            <a:off x="-13265" y="2060848"/>
            <a:ext cx="9144000" cy="4937760"/>
          </a:xfrm>
          <a:prstGeom prst="rect">
            <a:avLst/>
          </a:prstGeom>
          <a:noFill/>
          <a:ln w="9525">
            <a:noFill/>
            <a:miter lim="800000"/>
            <a:headEnd/>
            <a:tailEnd/>
          </a:ln>
        </p:spPr>
      </p:pic>
    </p:spTree>
    <p:extLst>
      <p:ext uri="{BB962C8B-B14F-4D97-AF65-F5344CB8AC3E}">
        <p14:creationId xmlns:p14="http://schemas.microsoft.com/office/powerpoint/2010/main" xmlns="" val="135835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5" presetClass="exit" presetSubtype="0" fill="hold" grpId="1" nodeType="clickEffect">
                                  <p:stCondLst>
                                    <p:cond delay="0"/>
                                  </p:stCondLst>
                                  <p:childTnLst>
                                    <p:anim calcmode="lin" valueType="num">
                                      <p:cBhvr>
                                        <p:cTn id="40" dur="1000"/>
                                        <p:tgtEl>
                                          <p:spTgt spid="16"/>
                                        </p:tgtEl>
                                        <p:attrNameLst>
                                          <p:attrName>ppt_w</p:attrName>
                                        </p:attrNameLst>
                                      </p:cBhvr>
                                      <p:tavLst>
                                        <p:tav tm="0">
                                          <p:val>
                                            <p:strVal val="ppt_w"/>
                                          </p:val>
                                        </p:tav>
                                        <p:tav tm="100000">
                                          <p:val>
                                            <p:strVal val="ppt_w*0.70"/>
                                          </p:val>
                                        </p:tav>
                                      </p:tavLst>
                                    </p:anim>
                                    <p:anim calcmode="lin" valueType="num">
                                      <p:cBhvr>
                                        <p:cTn id="41" dur="1000"/>
                                        <p:tgtEl>
                                          <p:spTgt spid="16"/>
                                        </p:tgtEl>
                                        <p:attrNameLst>
                                          <p:attrName>ppt_h</p:attrName>
                                        </p:attrNameLst>
                                      </p:cBhvr>
                                      <p:tavLst>
                                        <p:tav tm="0">
                                          <p:val>
                                            <p:strVal val="ppt_h"/>
                                          </p:val>
                                        </p:tav>
                                        <p:tav tm="100000">
                                          <p:val>
                                            <p:strVal val="ppt_h"/>
                                          </p:val>
                                        </p:tav>
                                      </p:tavLst>
                                    </p:anim>
                                    <p:animEffect transition="out" filter="fade">
                                      <p:cBhvr>
                                        <p:cTn id="42" dur="1000"/>
                                        <p:tgtEl>
                                          <p:spTgt spid="16"/>
                                        </p:tgtEl>
                                      </p:cBhvr>
                                    </p:animEffect>
                                    <p:set>
                                      <p:cBhvr>
                                        <p:cTn id="43" dur="1" fill="hold">
                                          <p:stCondLst>
                                            <p:cond delay="999"/>
                                          </p:stCondLst>
                                        </p:cTn>
                                        <p:tgtEl>
                                          <p:spTgt spid="16"/>
                                        </p:tgtEl>
                                        <p:attrNameLst>
                                          <p:attrName>style.visibility</p:attrName>
                                        </p:attrNameLst>
                                      </p:cBhvr>
                                      <p:to>
                                        <p:strVal val="hidden"/>
                                      </p:to>
                                    </p:set>
                                  </p:childTnLst>
                                </p:cTn>
                              </p:par>
                              <p:par>
                                <p:cTn id="44" presetID="55" presetClass="exit" presetSubtype="0" fill="hold" grpId="1" nodeType="withEffect">
                                  <p:stCondLst>
                                    <p:cond delay="0"/>
                                  </p:stCondLst>
                                  <p:childTnLst>
                                    <p:anim calcmode="lin" valueType="num">
                                      <p:cBhvr>
                                        <p:cTn id="45" dur="1000"/>
                                        <p:tgtEl>
                                          <p:spTgt spid="18"/>
                                        </p:tgtEl>
                                        <p:attrNameLst>
                                          <p:attrName>ppt_w</p:attrName>
                                        </p:attrNameLst>
                                      </p:cBhvr>
                                      <p:tavLst>
                                        <p:tav tm="0">
                                          <p:val>
                                            <p:strVal val="ppt_w"/>
                                          </p:val>
                                        </p:tav>
                                        <p:tav tm="100000">
                                          <p:val>
                                            <p:strVal val="ppt_w*0.70"/>
                                          </p:val>
                                        </p:tav>
                                      </p:tavLst>
                                    </p:anim>
                                    <p:anim calcmode="lin" valueType="num">
                                      <p:cBhvr>
                                        <p:cTn id="46" dur="1000"/>
                                        <p:tgtEl>
                                          <p:spTgt spid="18"/>
                                        </p:tgtEl>
                                        <p:attrNameLst>
                                          <p:attrName>ppt_h</p:attrName>
                                        </p:attrNameLst>
                                      </p:cBhvr>
                                      <p:tavLst>
                                        <p:tav tm="0">
                                          <p:val>
                                            <p:strVal val="ppt_h"/>
                                          </p:val>
                                        </p:tav>
                                        <p:tav tm="100000">
                                          <p:val>
                                            <p:strVal val="ppt_h"/>
                                          </p:val>
                                        </p:tav>
                                      </p:tavLst>
                                    </p:anim>
                                    <p:animEffect transition="out" filter="fade">
                                      <p:cBhvr>
                                        <p:cTn id="47" dur="1000"/>
                                        <p:tgtEl>
                                          <p:spTgt spid="18"/>
                                        </p:tgtEl>
                                      </p:cBhvr>
                                    </p:animEffect>
                                    <p:set>
                                      <p:cBhvr>
                                        <p:cTn id="48" dur="1" fill="hold">
                                          <p:stCondLst>
                                            <p:cond delay="999"/>
                                          </p:stCondLst>
                                        </p:cTn>
                                        <p:tgtEl>
                                          <p:spTgt spid="18"/>
                                        </p:tgtEl>
                                        <p:attrNameLst>
                                          <p:attrName>style.visibility</p:attrName>
                                        </p:attrNameLst>
                                      </p:cBhvr>
                                      <p:to>
                                        <p:strVal val="hidden"/>
                                      </p:to>
                                    </p:set>
                                  </p:childTnLst>
                                </p:cTn>
                              </p:par>
                              <p:par>
                                <p:cTn id="49" presetID="55" presetClass="exit" presetSubtype="0" fill="hold" nodeType="withEffect">
                                  <p:stCondLst>
                                    <p:cond delay="0"/>
                                  </p:stCondLst>
                                  <p:childTnLst>
                                    <p:anim calcmode="lin" valueType="num">
                                      <p:cBhvr>
                                        <p:cTn id="50" dur="1000"/>
                                        <p:tgtEl>
                                          <p:spTgt spid="1027"/>
                                        </p:tgtEl>
                                        <p:attrNameLst>
                                          <p:attrName>ppt_w</p:attrName>
                                        </p:attrNameLst>
                                      </p:cBhvr>
                                      <p:tavLst>
                                        <p:tav tm="0">
                                          <p:val>
                                            <p:strVal val="ppt_w"/>
                                          </p:val>
                                        </p:tav>
                                        <p:tav tm="100000">
                                          <p:val>
                                            <p:strVal val="ppt_w*0.70"/>
                                          </p:val>
                                        </p:tav>
                                      </p:tavLst>
                                    </p:anim>
                                    <p:anim calcmode="lin" valueType="num">
                                      <p:cBhvr>
                                        <p:cTn id="51" dur="1000"/>
                                        <p:tgtEl>
                                          <p:spTgt spid="1027"/>
                                        </p:tgtEl>
                                        <p:attrNameLst>
                                          <p:attrName>ppt_h</p:attrName>
                                        </p:attrNameLst>
                                      </p:cBhvr>
                                      <p:tavLst>
                                        <p:tav tm="0">
                                          <p:val>
                                            <p:strVal val="ppt_h"/>
                                          </p:val>
                                        </p:tav>
                                        <p:tav tm="100000">
                                          <p:val>
                                            <p:strVal val="ppt_h"/>
                                          </p:val>
                                        </p:tav>
                                      </p:tavLst>
                                    </p:anim>
                                    <p:animEffect transition="out" filter="fade">
                                      <p:cBhvr>
                                        <p:cTn id="52" dur="1000"/>
                                        <p:tgtEl>
                                          <p:spTgt spid="1027"/>
                                        </p:tgtEl>
                                      </p:cBhvr>
                                    </p:animEffect>
                                    <p:set>
                                      <p:cBhvr>
                                        <p:cTn id="53" dur="1" fill="hold">
                                          <p:stCondLst>
                                            <p:cond delay="999"/>
                                          </p:stCondLst>
                                        </p:cTn>
                                        <p:tgtEl>
                                          <p:spTgt spid="102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02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P spid="15" grpId="0" animBg="1"/>
      <p:bldP spid="16" grpId="0" animBg="1"/>
      <p:bldP spid="16" grpId="1" animBg="1"/>
      <p:bldP spid="18" grpId="0" animBg="1"/>
      <p:bldP spid="18" grpId="1"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9128" t="13407" r="6750" b="8829"/>
          <a:stretch>
            <a:fillRect/>
          </a:stretch>
        </p:blipFill>
        <p:spPr bwMode="auto">
          <a:xfrm>
            <a:off x="114268" y="2132856"/>
            <a:ext cx="8952870" cy="4653136"/>
          </a:xfrm>
          <a:prstGeom prst="rect">
            <a:avLst/>
          </a:prstGeom>
          <a:noFill/>
          <a:ln w="9525">
            <a:noFill/>
            <a:miter lim="800000"/>
            <a:headEnd/>
            <a:tailEnd/>
          </a:ln>
        </p:spPr>
      </p:pic>
      <p:sp>
        <p:nvSpPr>
          <p:cNvPr id="19" name="圆角矩形 18"/>
          <p:cNvSpPr/>
          <p:nvPr/>
        </p:nvSpPr>
        <p:spPr>
          <a:xfrm>
            <a:off x="7308304" y="4869160"/>
            <a:ext cx="1440160"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标题 1"/>
          <p:cNvSpPr txBox="1">
            <a:spLocks/>
          </p:cNvSpPr>
          <p:nvPr/>
        </p:nvSpPr>
        <p:spPr bwMode="auto">
          <a:xfrm>
            <a:off x="539552" y="989856"/>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smtClean="0">
                <a:ln>
                  <a:noFill/>
                </a:ln>
                <a:solidFill>
                  <a:schemeClr val="tx1"/>
                </a:solidFill>
                <a:effectLst/>
                <a:uLnTx/>
                <a:uFillTx/>
                <a:latin typeface="华文楷体" pitchFamily="2" charset="-122"/>
                <a:ea typeface="华文楷体" pitchFamily="2" charset="-122"/>
                <a:cs typeface="+mj-cs"/>
              </a:rPr>
              <a:t>9. </a:t>
            </a:r>
            <a:r>
              <a:rPr kumimoji="0" lang="zh-CN" altLang="en-US" sz="2400" b="1" i="0" u="none" strike="noStrike" kern="0" cap="none" spc="0" normalizeH="0" baseline="0" noProof="0" dirty="0" smtClean="0">
                <a:ln>
                  <a:noFill/>
                </a:ln>
                <a:solidFill>
                  <a:schemeClr val="tx1"/>
                </a:solidFill>
                <a:effectLst/>
                <a:uLnTx/>
                <a:uFillTx/>
                <a:latin typeface="华文楷体" pitchFamily="2" charset="-122"/>
                <a:ea typeface="华文楷体" pitchFamily="2" charset="-122"/>
                <a:cs typeface="+mj-cs"/>
              </a:rPr>
              <a:t>如何跟踪了解本领域的最新研究进展？</a:t>
            </a:r>
            <a:endParaRPr kumimoji="0" lang="en-US" altLang="zh-CN" sz="2400" b="1" i="0" u="none" strike="noStrike" kern="0" cap="none" spc="0" normalizeH="0" baseline="0" noProof="0" dirty="0" smtClean="0">
              <a:ln>
                <a:noFill/>
              </a:ln>
              <a:solidFill>
                <a:schemeClr val="tx1"/>
              </a:solidFill>
              <a:effectLst/>
              <a:uLnTx/>
              <a:uFillTx/>
              <a:latin typeface="华文楷体" pitchFamily="2" charset="-122"/>
              <a:ea typeface="华文楷体" pitchFamily="2" charset="-122"/>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2400" b="1" kern="0" dirty="0" smtClean="0">
                <a:latin typeface="华文楷体" pitchFamily="2" charset="-122"/>
                <a:ea typeface="华文楷体" pitchFamily="2" charset="-122"/>
                <a:cs typeface="+mj-cs"/>
              </a:rPr>
              <a:t>                                                             ——</a:t>
            </a:r>
            <a:r>
              <a:rPr lang="zh-CN" altLang="en-US" sz="2400" b="1" kern="0" dirty="0" smtClean="0">
                <a:latin typeface="华文楷体" pitchFamily="2" charset="-122"/>
                <a:ea typeface="华文楷体" pitchFamily="2" charset="-122"/>
                <a:cs typeface="+mj-cs"/>
              </a:rPr>
              <a:t>单篇论文</a:t>
            </a:r>
            <a:endParaRPr kumimoji="0" lang="zh-CN" altLang="en-US" sz="2400" b="1" i="0" u="none" strike="noStrike" kern="0" cap="none" spc="0" normalizeH="0" baseline="0" noProof="0" dirty="0">
              <a:ln>
                <a:noFill/>
              </a:ln>
              <a:solidFill>
                <a:schemeClr val="tx1"/>
              </a:solidFill>
              <a:effectLst/>
              <a:uLnTx/>
              <a:uFillTx/>
              <a:latin typeface="华文楷体" pitchFamily="2" charset="-122"/>
              <a:ea typeface="华文楷体" pitchFamily="2" charset="-122"/>
              <a:cs typeface="+mj-cs"/>
            </a:endParaRPr>
          </a:p>
        </p:txBody>
      </p:sp>
      <p:pic>
        <p:nvPicPr>
          <p:cNvPr id="10242" name="Picture 2"/>
          <p:cNvPicPr>
            <a:picLocks noChangeAspect="1" noChangeArrowheads="1"/>
          </p:cNvPicPr>
          <p:nvPr/>
        </p:nvPicPr>
        <p:blipFill>
          <a:blip r:embed="rId3" cstate="print"/>
          <a:srcRect/>
          <a:stretch>
            <a:fillRect/>
          </a:stretch>
        </p:blipFill>
        <p:spPr bwMode="auto">
          <a:xfrm>
            <a:off x="2123728" y="3284984"/>
            <a:ext cx="4933950" cy="2638425"/>
          </a:xfrm>
          <a:prstGeom prst="rect">
            <a:avLst/>
          </a:prstGeom>
          <a:noFill/>
          <a:ln w="25400">
            <a:solidFill>
              <a:srgbClr val="FFC000"/>
            </a:solidFill>
            <a:miter lim="800000"/>
            <a:headEnd/>
            <a:tailEnd/>
          </a:ln>
        </p:spPr>
      </p:pic>
      <p:sp>
        <p:nvSpPr>
          <p:cNvPr id="7" name="标题 1"/>
          <p:cNvSpPr>
            <a:spLocks noGrp="1"/>
          </p:cNvSpPr>
          <p:nvPr>
            <p:ph type="title"/>
          </p:nvPr>
        </p:nvSpPr>
        <p:spPr>
          <a:xfrm>
            <a:off x="611188" y="260648"/>
            <a:ext cx="7993062" cy="1143000"/>
          </a:xfrm>
        </p:spPr>
        <p:txBody>
          <a:bodyPr>
            <a:normAutofit/>
          </a:bodyPr>
          <a:lstStyle/>
          <a:p>
            <a:r>
              <a:rPr lang="en-US" altLang="zh-CN" kern="1200" dirty="0" smtClean="0">
                <a:latin typeface="+mn-lt"/>
                <a:ea typeface="+mn-ea"/>
                <a:cs typeface="+mn-cs"/>
              </a:rPr>
              <a:t>Web of Science</a:t>
            </a:r>
            <a:r>
              <a:rPr lang="zh-CN" altLang="en-US" kern="1200" dirty="0" smtClean="0">
                <a:latin typeface="+mn-lt"/>
                <a:ea typeface="+mn-ea"/>
                <a:cs typeface="+mn-cs"/>
              </a:rPr>
              <a:t>平台检索应用</a:t>
            </a:r>
            <a:endParaRPr lang="zh-CN" altLang="en-US" kern="1200" dirty="0">
              <a:latin typeface="+mn-lt"/>
              <a:ea typeface="+mn-ea"/>
              <a:cs typeface="+mn-cs"/>
            </a:endParaRPr>
          </a:p>
        </p:txBody>
      </p:sp>
    </p:spTree>
    <p:extLst>
      <p:ext uri="{BB962C8B-B14F-4D97-AF65-F5344CB8AC3E}">
        <p14:creationId xmlns:p14="http://schemas.microsoft.com/office/powerpoint/2010/main" xmlns="" val="53745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1714451"/>
            <a:ext cx="8229600" cy="706437"/>
          </a:xfrm>
        </p:spPr>
        <p:txBody>
          <a:bodyPr/>
          <a:lstStyle/>
          <a:p>
            <a:r>
              <a:rPr lang="zh-CN" altLang="en-US" sz="3200" b="1" dirty="0">
                <a:latin typeface="+mn-ea"/>
              </a:rPr>
              <a:t>设</a:t>
            </a:r>
            <a:r>
              <a:rPr lang="zh-CN" altLang="en-US" sz="3200" b="1" dirty="0" smtClean="0">
                <a:latin typeface="+mn-ea"/>
              </a:rPr>
              <a:t>问</a:t>
            </a:r>
            <a:r>
              <a:rPr lang="en-US" altLang="zh-CN" sz="3200" b="1" dirty="0" smtClean="0">
                <a:latin typeface="+mn-ea"/>
              </a:rPr>
              <a:t>2</a:t>
            </a:r>
            <a:r>
              <a:rPr lang="zh-CN" altLang="en-US" sz="3200" b="1" dirty="0" smtClean="0">
                <a:latin typeface="+mn-ea"/>
              </a:rPr>
              <a:t>：</a:t>
            </a:r>
            <a:r>
              <a:rPr lang="zh-CN" altLang="en-US" sz="3200" b="1" dirty="0">
                <a:latin typeface="+mn-ea"/>
              </a:rPr>
              <a:t>如何查找顶级机构、核心期刊</a:t>
            </a:r>
            <a:r>
              <a:rPr lang="zh-CN" altLang="en-US" sz="3200" b="1" dirty="0" smtClean="0">
                <a:latin typeface="+mn-ea"/>
              </a:rPr>
              <a:t>、</a:t>
            </a:r>
            <a:r>
              <a:rPr lang="en-US" altLang="zh-CN" sz="3200" b="1" dirty="0" smtClean="0">
                <a:latin typeface="+mn-ea"/>
              </a:rPr>
              <a:t/>
            </a:r>
            <a:br>
              <a:rPr lang="en-US" altLang="zh-CN" sz="3200" b="1" dirty="0" smtClean="0">
                <a:latin typeface="+mn-ea"/>
              </a:rPr>
            </a:br>
            <a:r>
              <a:rPr lang="zh-CN" altLang="en-US" sz="3200" b="1" dirty="0" smtClean="0">
                <a:latin typeface="+mn-ea"/>
              </a:rPr>
              <a:t>重要</a:t>
            </a:r>
            <a:r>
              <a:rPr lang="zh-CN" altLang="en-US" sz="3200" b="1" dirty="0">
                <a:latin typeface="+mn-ea"/>
              </a:rPr>
              <a:t>作者？</a:t>
            </a:r>
            <a:r>
              <a:rPr lang="en-US" altLang="zh-CN" sz="3200" b="1" dirty="0">
                <a:latin typeface="+mn-ea"/>
              </a:rPr>
              <a:t/>
            </a:r>
            <a:br>
              <a:rPr lang="en-US" altLang="zh-CN" sz="3200" b="1" dirty="0">
                <a:latin typeface="+mn-ea"/>
              </a:rPr>
            </a:br>
            <a:r>
              <a:rPr lang="en-US" altLang="zh-CN" sz="3200" b="1" dirty="0">
                <a:latin typeface="+mn-ea"/>
              </a:rPr>
              <a:t/>
            </a:r>
            <a:br>
              <a:rPr lang="en-US" altLang="zh-CN" sz="3200" b="1" dirty="0">
                <a:latin typeface="+mn-ea"/>
              </a:rPr>
            </a:br>
            <a:endParaRPr lang="zh-CN" altLang="en-US" sz="3200" b="1" dirty="0"/>
          </a:p>
        </p:txBody>
      </p:sp>
      <p:sp>
        <p:nvSpPr>
          <p:cNvPr id="4" name="矩形 3"/>
          <p:cNvSpPr/>
          <p:nvPr/>
        </p:nvSpPr>
        <p:spPr>
          <a:xfrm>
            <a:off x="1043608" y="2245509"/>
            <a:ext cx="7344816" cy="1828193"/>
          </a:xfrm>
          <a:prstGeom prst="rect">
            <a:avLst/>
          </a:prstGeom>
        </p:spPr>
        <p:txBody>
          <a:bodyPr wrap="square">
            <a:spAutoFit/>
          </a:bodyPr>
          <a:lstStyle/>
          <a:p>
            <a:pPr>
              <a:lnSpc>
                <a:spcPct val="150000"/>
              </a:lnSpc>
              <a:spcBef>
                <a:spcPct val="20000"/>
              </a:spcBef>
              <a:buSzPct val="100000"/>
              <a:defRPr/>
            </a:pPr>
            <a:r>
              <a:rPr lang="zh-CN" altLang="en-US" sz="2400" dirty="0">
                <a:latin typeface="微软雅黑" panose="020B0503020204020204" pitchFamily="34" charset="-122"/>
                <a:ea typeface="微软雅黑" panose="020B0503020204020204" pitchFamily="34" charset="-122"/>
              </a:rPr>
              <a:t>发现和跟踪本领域或本方向的顶级机构、核心期刊、重要作者</a:t>
            </a:r>
          </a:p>
          <a:p>
            <a:pPr>
              <a:lnSpc>
                <a:spcPct val="150000"/>
              </a:lnSpc>
              <a:spcBef>
                <a:spcPct val="20000"/>
              </a:spcBef>
              <a:buSzPct val="100000"/>
              <a:defRPr/>
            </a:pPr>
            <a:endParaRPr lang="en-US" altLang="zh-CN"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5043247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l="8302" t="13579" r="7857" b="7062"/>
          <a:stretch>
            <a:fillRect/>
          </a:stretch>
        </p:blipFill>
        <p:spPr bwMode="auto">
          <a:xfrm>
            <a:off x="72008" y="1772816"/>
            <a:ext cx="9036496" cy="4896544"/>
          </a:xfrm>
          <a:prstGeom prst="rect">
            <a:avLst/>
          </a:prstGeom>
          <a:noFill/>
          <a:ln w="9525">
            <a:noFill/>
            <a:miter lim="800000"/>
            <a:headEnd/>
            <a:tailEnd/>
          </a:ln>
        </p:spPr>
      </p:pic>
      <p:sp>
        <p:nvSpPr>
          <p:cNvPr id="5" name="圆角矩形 6"/>
          <p:cNvSpPr>
            <a:spLocks noChangeArrowheads="1"/>
          </p:cNvSpPr>
          <p:nvPr/>
        </p:nvSpPr>
        <p:spPr bwMode="auto">
          <a:xfrm>
            <a:off x="7956376" y="3629947"/>
            <a:ext cx="1115616" cy="231101"/>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7" name="标题 1"/>
          <p:cNvSpPr>
            <a:spLocks noGrp="1"/>
          </p:cNvSpPr>
          <p:nvPr/>
        </p:nvSpPr>
        <p:spPr bwMode="auto">
          <a:xfrm>
            <a:off x="457200" y="90872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3200" b="1">
                <a:solidFill>
                  <a:schemeClr val="bg1"/>
                </a:solidFill>
                <a:latin typeface="+mj-lt"/>
                <a:ea typeface="+mj-ea"/>
                <a:cs typeface="+mj-cs"/>
              </a:defRPr>
            </a:lvl1pPr>
            <a:lvl2pPr algn="ctr" rtl="0" fontAlgn="base">
              <a:spcBef>
                <a:spcPct val="0"/>
              </a:spcBef>
              <a:spcAft>
                <a:spcPct val="0"/>
              </a:spcAft>
              <a:defRPr sz="3200" b="1">
                <a:solidFill>
                  <a:schemeClr val="bg1"/>
                </a:solidFill>
                <a:latin typeface="Times New Roman" pitchFamily="18" charset="0"/>
                <a:ea typeface="宋体" pitchFamily="2" charset="-122"/>
              </a:defRPr>
            </a:lvl2pPr>
            <a:lvl3pPr algn="ctr" rtl="0" fontAlgn="base">
              <a:spcBef>
                <a:spcPct val="0"/>
              </a:spcBef>
              <a:spcAft>
                <a:spcPct val="0"/>
              </a:spcAft>
              <a:defRPr sz="3200" b="1">
                <a:solidFill>
                  <a:schemeClr val="bg1"/>
                </a:solidFill>
                <a:latin typeface="Times New Roman" pitchFamily="18" charset="0"/>
                <a:ea typeface="宋体" pitchFamily="2" charset="-122"/>
              </a:defRPr>
            </a:lvl3pPr>
            <a:lvl4pPr algn="ctr" rtl="0" fontAlgn="base">
              <a:spcBef>
                <a:spcPct val="0"/>
              </a:spcBef>
              <a:spcAft>
                <a:spcPct val="0"/>
              </a:spcAft>
              <a:defRPr sz="3200" b="1">
                <a:solidFill>
                  <a:schemeClr val="bg1"/>
                </a:solidFill>
                <a:latin typeface="Times New Roman" pitchFamily="18" charset="0"/>
                <a:ea typeface="宋体" pitchFamily="2" charset="-122"/>
              </a:defRPr>
            </a:lvl4pPr>
            <a:lvl5pPr algn="ctr" rtl="0" fontAlgn="base">
              <a:spcBef>
                <a:spcPct val="0"/>
              </a:spcBef>
              <a:spcAft>
                <a:spcPct val="0"/>
              </a:spcAft>
              <a:defRPr sz="3200" b="1">
                <a:solidFill>
                  <a:schemeClr val="bg1"/>
                </a:solidFill>
                <a:latin typeface="Times New Roman" pitchFamily="18" charset="0"/>
                <a:ea typeface="宋体" pitchFamily="2" charset="-122"/>
              </a:defRPr>
            </a:lvl5pPr>
            <a:lvl6pPr marL="457200" algn="ctr" rtl="0" eaLnBrk="1" fontAlgn="base" hangingPunct="1">
              <a:spcBef>
                <a:spcPct val="0"/>
              </a:spcBef>
              <a:spcAft>
                <a:spcPct val="0"/>
              </a:spcAft>
              <a:defRPr sz="3200" b="1">
                <a:solidFill>
                  <a:schemeClr val="bg1"/>
                </a:solidFill>
                <a:latin typeface="Times New Roman" pitchFamily="18" charset="0"/>
                <a:ea typeface="宋体" pitchFamily="2" charset="-122"/>
              </a:defRPr>
            </a:lvl6pPr>
            <a:lvl7pPr marL="914400" algn="ctr" rtl="0" eaLnBrk="1" fontAlgn="base" hangingPunct="1">
              <a:spcBef>
                <a:spcPct val="0"/>
              </a:spcBef>
              <a:spcAft>
                <a:spcPct val="0"/>
              </a:spcAft>
              <a:defRPr sz="3200" b="1">
                <a:solidFill>
                  <a:schemeClr val="bg1"/>
                </a:solidFill>
                <a:latin typeface="Times New Roman" pitchFamily="18" charset="0"/>
                <a:ea typeface="宋体" pitchFamily="2" charset="-122"/>
              </a:defRPr>
            </a:lvl7pPr>
            <a:lvl8pPr marL="1371600" algn="ctr" rtl="0" eaLnBrk="1" fontAlgn="base" hangingPunct="1">
              <a:spcBef>
                <a:spcPct val="0"/>
              </a:spcBef>
              <a:spcAft>
                <a:spcPct val="0"/>
              </a:spcAft>
              <a:defRPr sz="3200" b="1">
                <a:solidFill>
                  <a:schemeClr val="bg1"/>
                </a:solidFill>
                <a:latin typeface="Times New Roman" pitchFamily="18" charset="0"/>
                <a:ea typeface="宋体" pitchFamily="2" charset="-122"/>
              </a:defRPr>
            </a:lvl8pPr>
            <a:lvl9pPr marL="1828800" algn="ctr" rtl="0" eaLnBrk="1" fontAlgn="base" hangingPunct="1">
              <a:spcBef>
                <a:spcPct val="0"/>
              </a:spcBef>
              <a:spcAft>
                <a:spcPct val="0"/>
              </a:spcAft>
              <a:defRPr sz="3200" b="1">
                <a:solidFill>
                  <a:schemeClr val="bg1"/>
                </a:solidFill>
                <a:latin typeface="Times New Roman" pitchFamily="18" charset="0"/>
                <a:ea typeface="宋体" pitchFamily="2" charset="-122"/>
              </a:defRPr>
            </a:lvl9pPr>
          </a:lstStyle>
          <a:p>
            <a:r>
              <a:rPr lang="en-US" altLang="zh-CN" sz="2400" dirty="0">
                <a:solidFill>
                  <a:schemeClr val="tx1"/>
                </a:solidFill>
                <a:latin typeface="华文楷体" pitchFamily="2" charset="-122"/>
                <a:ea typeface="华文楷体" pitchFamily="2" charset="-122"/>
              </a:rPr>
              <a:t>1</a:t>
            </a:r>
            <a:r>
              <a:rPr lang="en-US" altLang="zh-CN" sz="2400" dirty="0" smtClean="0">
                <a:solidFill>
                  <a:schemeClr val="tx1"/>
                </a:solidFill>
                <a:latin typeface="华文楷体" pitchFamily="2" charset="-122"/>
                <a:ea typeface="华文楷体" pitchFamily="2" charset="-122"/>
              </a:rPr>
              <a:t>. WOS</a:t>
            </a:r>
            <a:r>
              <a:rPr lang="zh-CN" altLang="en-US" sz="2400" dirty="0" smtClean="0">
                <a:solidFill>
                  <a:schemeClr val="tx1"/>
                </a:solidFill>
                <a:latin typeface="华文楷体" pitchFamily="2" charset="-122"/>
                <a:ea typeface="华文楷体" pitchFamily="2" charset="-122"/>
              </a:rPr>
              <a:t>分析功能入口</a:t>
            </a:r>
            <a:endParaRPr lang="zh-CN" altLang="en-US" sz="2400" b="1" dirty="0">
              <a:solidFill>
                <a:schemeClr val="tx1"/>
              </a:solidFill>
              <a:latin typeface="华文楷体" pitchFamily="2" charset="-122"/>
              <a:ea typeface="华文楷体" pitchFamily="2" charset="-122"/>
            </a:endParaRPr>
          </a:p>
        </p:txBody>
      </p:sp>
      <p:sp>
        <p:nvSpPr>
          <p:cNvPr id="11" name="标题 1"/>
          <p:cNvSpPr>
            <a:spLocks noGrp="1"/>
          </p:cNvSpPr>
          <p:nvPr>
            <p:ph type="title"/>
          </p:nvPr>
        </p:nvSpPr>
        <p:spPr>
          <a:xfrm>
            <a:off x="611188" y="332656"/>
            <a:ext cx="7993062" cy="1143000"/>
          </a:xfrm>
        </p:spPr>
        <p:txBody>
          <a:bodyPr>
            <a:normAutofit/>
          </a:bodyPr>
          <a:lstStyle/>
          <a:p>
            <a:r>
              <a:rPr lang="en-US" altLang="zh-CN" kern="1200" dirty="0" smtClean="0">
                <a:latin typeface="+mn-lt"/>
                <a:ea typeface="+mn-ea"/>
                <a:cs typeface="+mn-cs"/>
              </a:rPr>
              <a:t>Web of Science</a:t>
            </a:r>
            <a:r>
              <a:rPr lang="zh-CN" altLang="en-US" kern="1200" dirty="0" smtClean="0">
                <a:latin typeface="+mn-lt"/>
                <a:ea typeface="+mn-ea"/>
                <a:cs typeface="+mn-cs"/>
              </a:rPr>
              <a:t>平台态势分析功能</a:t>
            </a:r>
            <a:endParaRPr lang="zh-CN" altLang="en-US" kern="1200" dirty="0">
              <a:latin typeface="+mn-lt"/>
              <a:ea typeface="+mn-ea"/>
              <a:cs typeface="+mn-cs"/>
            </a:endParaRPr>
          </a:p>
        </p:txBody>
      </p:sp>
    </p:spTree>
    <p:extLst>
      <p:ext uri="{BB962C8B-B14F-4D97-AF65-F5344CB8AC3E}">
        <p14:creationId xmlns:p14="http://schemas.microsoft.com/office/powerpoint/2010/main" xmlns="" val="6390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9962" t="13407" r="8130" b="8829"/>
          <a:stretch>
            <a:fillRect/>
          </a:stretch>
        </p:blipFill>
        <p:spPr bwMode="auto">
          <a:xfrm>
            <a:off x="1" y="1862064"/>
            <a:ext cx="9180512" cy="4995936"/>
          </a:xfrm>
          <a:prstGeom prst="rect">
            <a:avLst/>
          </a:prstGeom>
          <a:noFill/>
          <a:ln w="9525">
            <a:noFill/>
            <a:miter lim="800000"/>
            <a:headEnd/>
            <a:tailEnd/>
          </a:ln>
        </p:spPr>
      </p:pic>
      <p:sp>
        <p:nvSpPr>
          <p:cNvPr id="7" name="圆角矩形 6"/>
          <p:cNvSpPr>
            <a:spLocks noChangeArrowheads="1"/>
          </p:cNvSpPr>
          <p:nvPr/>
        </p:nvSpPr>
        <p:spPr bwMode="auto">
          <a:xfrm>
            <a:off x="60351" y="4428781"/>
            <a:ext cx="1271289" cy="180111"/>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pic>
        <p:nvPicPr>
          <p:cNvPr id="5123" name="Picture 3"/>
          <p:cNvPicPr>
            <a:picLocks noChangeAspect="1" noChangeArrowheads="1"/>
          </p:cNvPicPr>
          <p:nvPr/>
        </p:nvPicPr>
        <p:blipFill>
          <a:blip r:embed="rId3" cstate="print"/>
          <a:srcRect/>
          <a:stretch>
            <a:fillRect/>
          </a:stretch>
        </p:blipFill>
        <p:spPr bwMode="auto">
          <a:xfrm>
            <a:off x="3491880" y="3068960"/>
            <a:ext cx="5580112" cy="3073582"/>
          </a:xfrm>
          <a:prstGeom prst="rect">
            <a:avLst/>
          </a:prstGeom>
          <a:noFill/>
          <a:ln w="25400">
            <a:solidFill>
              <a:srgbClr val="FFC000"/>
            </a:solidFill>
            <a:miter lim="800000"/>
            <a:headEnd/>
            <a:tailEnd/>
          </a:ln>
        </p:spPr>
      </p:pic>
      <p:sp>
        <p:nvSpPr>
          <p:cNvPr id="12" name="椭圆 11"/>
          <p:cNvSpPr/>
          <p:nvPr/>
        </p:nvSpPr>
        <p:spPr>
          <a:xfrm>
            <a:off x="3995936" y="3717032"/>
            <a:ext cx="216024" cy="2160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a:spLocks noChangeArrowheads="1"/>
          </p:cNvSpPr>
          <p:nvPr/>
        </p:nvSpPr>
        <p:spPr bwMode="auto">
          <a:xfrm>
            <a:off x="3563888" y="3284984"/>
            <a:ext cx="1055265" cy="216024"/>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pic>
        <p:nvPicPr>
          <p:cNvPr id="15" name="Picture 2"/>
          <p:cNvPicPr>
            <a:picLocks noChangeAspect="1" noChangeArrowheads="1"/>
          </p:cNvPicPr>
          <p:nvPr/>
        </p:nvPicPr>
        <p:blipFill>
          <a:blip r:embed="rId4" cstate="print"/>
          <a:srcRect l="8021" t="13407" r="8964" b="11782"/>
          <a:stretch>
            <a:fillRect/>
          </a:stretch>
        </p:blipFill>
        <p:spPr bwMode="auto">
          <a:xfrm>
            <a:off x="107504" y="1892384"/>
            <a:ext cx="9036496" cy="4632960"/>
          </a:xfrm>
          <a:prstGeom prst="rect">
            <a:avLst/>
          </a:prstGeom>
          <a:noFill/>
          <a:ln w="25400">
            <a:solidFill>
              <a:srgbClr val="FFC000"/>
            </a:solidFill>
            <a:miter lim="800000"/>
            <a:headEnd/>
            <a:tailEnd/>
          </a:ln>
        </p:spPr>
      </p:pic>
      <p:sp>
        <p:nvSpPr>
          <p:cNvPr id="16" name="标题 1"/>
          <p:cNvSpPr>
            <a:spLocks noGrp="1"/>
          </p:cNvSpPr>
          <p:nvPr/>
        </p:nvSpPr>
        <p:spPr bwMode="auto">
          <a:xfrm>
            <a:off x="457200" y="90872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3200" b="1">
                <a:solidFill>
                  <a:schemeClr val="bg1"/>
                </a:solidFill>
                <a:latin typeface="+mj-lt"/>
                <a:ea typeface="+mj-ea"/>
                <a:cs typeface="+mj-cs"/>
              </a:defRPr>
            </a:lvl1pPr>
            <a:lvl2pPr algn="ctr" rtl="0" fontAlgn="base">
              <a:spcBef>
                <a:spcPct val="0"/>
              </a:spcBef>
              <a:spcAft>
                <a:spcPct val="0"/>
              </a:spcAft>
              <a:defRPr sz="3200" b="1">
                <a:solidFill>
                  <a:schemeClr val="bg1"/>
                </a:solidFill>
                <a:latin typeface="Times New Roman" pitchFamily="18" charset="0"/>
                <a:ea typeface="宋体" pitchFamily="2" charset="-122"/>
              </a:defRPr>
            </a:lvl2pPr>
            <a:lvl3pPr algn="ctr" rtl="0" fontAlgn="base">
              <a:spcBef>
                <a:spcPct val="0"/>
              </a:spcBef>
              <a:spcAft>
                <a:spcPct val="0"/>
              </a:spcAft>
              <a:defRPr sz="3200" b="1">
                <a:solidFill>
                  <a:schemeClr val="bg1"/>
                </a:solidFill>
                <a:latin typeface="Times New Roman" pitchFamily="18" charset="0"/>
                <a:ea typeface="宋体" pitchFamily="2" charset="-122"/>
              </a:defRPr>
            </a:lvl3pPr>
            <a:lvl4pPr algn="ctr" rtl="0" fontAlgn="base">
              <a:spcBef>
                <a:spcPct val="0"/>
              </a:spcBef>
              <a:spcAft>
                <a:spcPct val="0"/>
              </a:spcAft>
              <a:defRPr sz="3200" b="1">
                <a:solidFill>
                  <a:schemeClr val="bg1"/>
                </a:solidFill>
                <a:latin typeface="Times New Roman" pitchFamily="18" charset="0"/>
                <a:ea typeface="宋体" pitchFamily="2" charset="-122"/>
              </a:defRPr>
            </a:lvl4pPr>
            <a:lvl5pPr algn="ctr" rtl="0" fontAlgn="base">
              <a:spcBef>
                <a:spcPct val="0"/>
              </a:spcBef>
              <a:spcAft>
                <a:spcPct val="0"/>
              </a:spcAft>
              <a:defRPr sz="3200" b="1">
                <a:solidFill>
                  <a:schemeClr val="bg1"/>
                </a:solidFill>
                <a:latin typeface="Times New Roman" pitchFamily="18" charset="0"/>
                <a:ea typeface="宋体" pitchFamily="2" charset="-122"/>
              </a:defRPr>
            </a:lvl5pPr>
            <a:lvl6pPr marL="457200" algn="ctr" rtl="0" eaLnBrk="1" fontAlgn="base" hangingPunct="1">
              <a:spcBef>
                <a:spcPct val="0"/>
              </a:spcBef>
              <a:spcAft>
                <a:spcPct val="0"/>
              </a:spcAft>
              <a:defRPr sz="3200" b="1">
                <a:solidFill>
                  <a:schemeClr val="bg1"/>
                </a:solidFill>
                <a:latin typeface="Times New Roman" pitchFamily="18" charset="0"/>
                <a:ea typeface="宋体" pitchFamily="2" charset="-122"/>
              </a:defRPr>
            </a:lvl6pPr>
            <a:lvl7pPr marL="914400" algn="ctr" rtl="0" eaLnBrk="1" fontAlgn="base" hangingPunct="1">
              <a:spcBef>
                <a:spcPct val="0"/>
              </a:spcBef>
              <a:spcAft>
                <a:spcPct val="0"/>
              </a:spcAft>
              <a:defRPr sz="3200" b="1">
                <a:solidFill>
                  <a:schemeClr val="bg1"/>
                </a:solidFill>
                <a:latin typeface="Times New Roman" pitchFamily="18" charset="0"/>
                <a:ea typeface="宋体" pitchFamily="2" charset="-122"/>
              </a:defRPr>
            </a:lvl7pPr>
            <a:lvl8pPr marL="1371600" algn="ctr" rtl="0" eaLnBrk="1" fontAlgn="base" hangingPunct="1">
              <a:spcBef>
                <a:spcPct val="0"/>
              </a:spcBef>
              <a:spcAft>
                <a:spcPct val="0"/>
              </a:spcAft>
              <a:defRPr sz="3200" b="1">
                <a:solidFill>
                  <a:schemeClr val="bg1"/>
                </a:solidFill>
                <a:latin typeface="Times New Roman" pitchFamily="18" charset="0"/>
                <a:ea typeface="宋体" pitchFamily="2" charset="-122"/>
              </a:defRPr>
            </a:lvl8pPr>
            <a:lvl9pPr marL="1828800" algn="ctr" rtl="0" eaLnBrk="1" fontAlgn="base" hangingPunct="1">
              <a:spcBef>
                <a:spcPct val="0"/>
              </a:spcBef>
              <a:spcAft>
                <a:spcPct val="0"/>
              </a:spcAft>
              <a:defRPr sz="3200" b="1">
                <a:solidFill>
                  <a:schemeClr val="bg1"/>
                </a:solidFill>
                <a:latin typeface="Times New Roman" pitchFamily="18" charset="0"/>
                <a:ea typeface="宋体" pitchFamily="2" charset="-122"/>
              </a:defRPr>
            </a:lvl9pPr>
          </a:lstStyle>
          <a:p>
            <a:r>
              <a:rPr lang="en-US" altLang="zh-CN" sz="2400" dirty="0">
                <a:solidFill>
                  <a:schemeClr val="tx1"/>
                </a:solidFill>
                <a:latin typeface="华文楷体" pitchFamily="2" charset="-122"/>
                <a:ea typeface="华文楷体" pitchFamily="2" charset="-122"/>
              </a:rPr>
              <a:t>2</a:t>
            </a:r>
            <a:r>
              <a:rPr lang="en-US" altLang="zh-CN" sz="2400" dirty="0" smtClean="0">
                <a:solidFill>
                  <a:schemeClr val="tx1"/>
                </a:solidFill>
                <a:latin typeface="华文楷体" pitchFamily="2" charset="-122"/>
                <a:ea typeface="华文楷体" pitchFamily="2" charset="-122"/>
              </a:rPr>
              <a:t>. </a:t>
            </a:r>
            <a:r>
              <a:rPr lang="zh-CN" altLang="en-US" sz="2400" dirty="0" smtClean="0">
                <a:solidFill>
                  <a:schemeClr val="tx1"/>
                </a:solidFill>
                <a:latin typeface="华文楷体" pitchFamily="2" charset="-122"/>
                <a:ea typeface="华文楷体" pitchFamily="2" charset="-122"/>
              </a:rPr>
              <a:t>高产出作者分析</a:t>
            </a:r>
            <a:endParaRPr lang="zh-CN" altLang="en-US" sz="2400" b="1" dirty="0">
              <a:solidFill>
                <a:schemeClr val="tx1"/>
              </a:solidFill>
              <a:latin typeface="华文楷体" pitchFamily="2" charset="-122"/>
              <a:ea typeface="华文楷体" pitchFamily="2" charset="-122"/>
            </a:endParaRPr>
          </a:p>
        </p:txBody>
      </p:sp>
      <p:sp>
        <p:nvSpPr>
          <p:cNvPr id="10" name="标题 1"/>
          <p:cNvSpPr>
            <a:spLocks noGrp="1"/>
          </p:cNvSpPr>
          <p:nvPr>
            <p:ph type="title"/>
          </p:nvPr>
        </p:nvSpPr>
        <p:spPr>
          <a:xfrm>
            <a:off x="611188" y="332656"/>
            <a:ext cx="7993062" cy="1143000"/>
          </a:xfrm>
        </p:spPr>
        <p:txBody>
          <a:bodyPr>
            <a:normAutofit/>
          </a:bodyPr>
          <a:lstStyle/>
          <a:p>
            <a:r>
              <a:rPr lang="en-US" altLang="zh-CN" kern="1200" dirty="0" smtClean="0">
                <a:latin typeface="+mn-lt"/>
                <a:ea typeface="+mn-ea"/>
                <a:cs typeface="+mn-cs"/>
              </a:rPr>
              <a:t>Web of Science</a:t>
            </a:r>
            <a:r>
              <a:rPr lang="zh-CN" altLang="en-US" kern="1200" dirty="0" smtClean="0">
                <a:latin typeface="+mn-lt"/>
                <a:ea typeface="+mn-ea"/>
                <a:cs typeface="+mn-cs"/>
              </a:rPr>
              <a:t>平台检索应用</a:t>
            </a:r>
            <a:endParaRPr lang="zh-CN" altLang="en-US" kern="1200" dirty="0">
              <a:latin typeface="+mn-lt"/>
              <a:ea typeface="+mn-ea"/>
              <a:cs typeface="+mn-cs"/>
            </a:endParaRPr>
          </a:p>
        </p:txBody>
      </p:sp>
    </p:spTree>
    <p:extLst>
      <p:ext uri="{BB962C8B-B14F-4D97-AF65-F5344CB8AC3E}">
        <p14:creationId xmlns:p14="http://schemas.microsoft.com/office/powerpoint/2010/main" xmlns="" val="59751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74848" y="2923384"/>
            <a:ext cx="8229600" cy="649632"/>
          </a:xfrm>
        </p:spPr>
        <p:txBody>
          <a:bodyPr/>
          <a:lstStyle/>
          <a:p>
            <a:pPr marL="457200" lvl="1" indent="0" algn="ctr">
              <a:buNone/>
            </a:pPr>
            <a:r>
              <a:rPr lang="en-US" altLang="zh-CN" sz="2400" b="1" dirty="0" smtClean="0"/>
              <a:t>Part I</a:t>
            </a:r>
            <a:r>
              <a:rPr lang="zh-CN" altLang="en-US" sz="2400" b="1" dirty="0" smtClean="0"/>
              <a:t>、文献</a:t>
            </a:r>
            <a:r>
              <a:rPr lang="zh-CN" altLang="en-US" sz="2400" b="1" dirty="0"/>
              <a:t>检索</a:t>
            </a:r>
            <a:endParaRPr lang="en-US" altLang="zh-CN" sz="2400" b="1" dirty="0"/>
          </a:p>
          <a:p>
            <a:pPr algn="ctr">
              <a:buNone/>
            </a:pPr>
            <a:endParaRPr lang="zh-CN"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9681" t="12422" r="7857" b="12766"/>
          <a:stretch>
            <a:fillRect/>
          </a:stretch>
        </p:blipFill>
        <p:spPr bwMode="auto">
          <a:xfrm>
            <a:off x="0" y="1772816"/>
            <a:ext cx="9144000" cy="4664053"/>
          </a:xfrm>
          <a:prstGeom prst="rect">
            <a:avLst/>
          </a:prstGeom>
          <a:noFill/>
          <a:ln w="9525">
            <a:noFill/>
            <a:miter lim="800000"/>
            <a:headEnd/>
            <a:tailEnd/>
          </a:ln>
        </p:spPr>
      </p:pic>
      <p:sp>
        <p:nvSpPr>
          <p:cNvPr id="7" name="圆角矩形 6"/>
          <p:cNvSpPr>
            <a:spLocks noChangeArrowheads="1"/>
          </p:cNvSpPr>
          <p:nvPr/>
        </p:nvSpPr>
        <p:spPr bwMode="auto">
          <a:xfrm>
            <a:off x="60351" y="4428781"/>
            <a:ext cx="1271289" cy="180111"/>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pic>
        <p:nvPicPr>
          <p:cNvPr id="7171" name="Picture 3"/>
          <p:cNvPicPr>
            <a:picLocks noChangeAspect="1" noChangeArrowheads="1"/>
          </p:cNvPicPr>
          <p:nvPr/>
        </p:nvPicPr>
        <p:blipFill>
          <a:blip r:embed="rId3" cstate="print"/>
          <a:srcRect/>
          <a:stretch>
            <a:fillRect/>
          </a:stretch>
        </p:blipFill>
        <p:spPr bwMode="auto">
          <a:xfrm>
            <a:off x="3648913" y="3373722"/>
            <a:ext cx="5436096" cy="2503550"/>
          </a:xfrm>
          <a:prstGeom prst="rect">
            <a:avLst/>
          </a:prstGeom>
          <a:noFill/>
          <a:ln w="25400">
            <a:solidFill>
              <a:srgbClr val="FFC000"/>
            </a:solidFill>
            <a:miter lim="800000"/>
            <a:headEnd/>
            <a:tailEnd/>
          </a:ln>
        </p:spPr>
      </p:pic>
      <p:sp>
        <p:nvSpPr>
          <p:cNvPr id="14" name="圆角矩形 13"/>
          <p:cNvSpPr>
            <a:spLocks noChangeArrowheads="1"/>
          </p:cNvSpPr>
          <p:nvPr/>
        </p:nvSpPr>
        <p:spPr bwMode="auto">
          <a:xfrm>
            <a:off x="3635896" y="3528772"/>
            <a:ext cx="1055265" cy="216024"/>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16" name="标题 1"/>
          <p:cNvSpPr>
            <a:spLocks noGrp="1"/>
          </p:cNvSpPr>
          <p:nvPr/>
        </p:nvSpPr>
        <p:spPr bwMode="auto">
          <a:xfrm>
            <a:off x="457200" y="90872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3200" b="1">
                <a:solidFill>
                  <a:schemeClr val="bg1"/>
                </a:solidFill>
                <a:latin typeface="+mj-lt"/>
                <a:ea typeface="+mj-ea"/>
                <a:cs typeface="+mj-cs"/>
              </a:defRPr>
            </a:lvl1pPr>
            <a:lvl2pPr algn="ctr" rtl="0" fontAlgn="base">
              <a:spcBef>
                <a:spcPct val="0"/>
              </a:spcBef>
              <a:spcAft>
                <a:spcPct val="0"/>
              </a:spcAft>
              <a:defRPr sz="3200" b="1">
                <a:solidFill>
                  <a:schemeClr val="bg1"/>
                </a:solidFill>
                <a:latin typeface="Times New Roman" pitchFamily="18" charset="0"/>
                <a:ea typeface="宋体" pitchFamily="2" charset="-122"/>
              </a:defRPr>
            </a:lvl2pPr>
            <a:lvl3pPr algn="ctr" rtl="0" fontAlgn="base">
              <a:spcBef>
                <a:spcPct val="0"/>
              </a:spcBef>
              <a:spcAft>
                <a:spcPct val="0"/>
              </a:spcAft>
              <a:defRPr sz="3200" b="1">
                <a:solidFill>
                  <a:schemeClr val="bg1"/>
                </a:solidFill>
                <a:latin typeface="Times New Roman" pitchFamily="18" charset="0"/>
                <a:ea typeface="宋体" pitchFamily="2" charset="-122"/>
              </a:defRPr>
            </a:lvl3pPr>
            <a:lvl4pPr algn="ctr" rtl="0" fontAlgn="base">
              <a:spcBef>
                <a:spcPct val="0"/>
              </a:spcBef>
              <a:spcAft>
                <a:spcPct val="0"/>
              </a:spcAft>
              <a:defRPr sz="3200" b="1">
                <a:solidFill>
                  <a:schemeClr val="bg1"/>
                </a:solidFill>
                <a:latin typeface="Times New Roman" pitchFamily="18" charset="0"/>
                <a:ea typeface="宋体" pitchFamily="2" charset="-122"/>
              </a:defRPr>
            </a:lvl4pPr>
            <a:lvl5pPr algn="ctr" rtl="0" fontAlgn="base">
              <a:spcBef>
                <a:spcPct val="0"/>
              </a:spcBef>
              <a:spcAft>
                <a:spcPct val="0"/>
              </a:spcAft>
              <a:defRPr sz="3200" b="1">
                <a:solidFill>
                  <a:schemeClr val="bg1"/>
                </a:solidFill>
                <a:latin typeface="Times New Roman" pitchFamily="18" charset="0"/>
                <a:ea typeface="宋体" pitchFamily="2" charset="-122"/>
              </a:defRPr>
            </a:lvl5pPr>
            <a:lvl6pPr marL="457200" algn="ctr" rtl="0" eaLnBrk="1" fontAlgn="base" hangingPunct="1">
              <a:spcBef>
                <a:spcPct val="0"/>
              </a:spcBef>
              <a:spcAft>
                <a:spcPct val="0"/>
              </a:spcAft>
              <a:defRPr sz="3200" b="1">
                <a:solidFill>
                  <a:schemeClr val="bg1"/>
                </a:solidFill>
                <a:latin typeface="Times New Roman" pitchFamily="18" charset="0"/>
                <a:ea typeface="宋体" pitchFamily="2" charset="-122"/>
              </a:defRPr>
            </a:lvl6pPr>
            <a:lvl7pPr marL="914400" algn="ctr" rtl="0" eaLnBrk="1" fontAlgn="base" hangingPunct="1">
              <a:spcBef>
                <a:spcPct val="0"/>
              </a:spcBef>
              <a:spcAft>
                <a:spcPct val="0"/>
              </a:spcAft>
              <a:defRPr sz="3200" b="1">
                <a:solidFill>
                  <a:schemeClr val="bg1"/>
                </a:solidFill>
                <a:latin typeface="Times New Roman" pitchFamily="18" charset="0"/>
                <a:ea typeface="宋体" pitchFamily="2" charset="-122"/>
              </a:defRPr>
            </a:lvl7pPr>
            <a:lvl8pPr marL="1371600" algn="ctr" rtl="0" eaLnBrk="1" fontAlgn="base" hangingPunct="1">
              <a:spcBef>
                <a:spcPct val="0"/>
              </a:spcBef>
              <a:spcAft>
                <a:spcPct val="0"/>
              </a:spcAft>
              <a:defRPr sz="3200" b="1">
                <a:solidFill>
                  <a:schemeClr val="bg1"/>
                </a:solidFill>
                <a:latin typeface="Times New Roman" pitchFamily="18" charset="0"/>
                <a:ea typeface="宋体" pitchFamily="2" charset="-122"/>
              </a:defRPr>
            </a:lvl8pPr>
            <a:lvl9pPr marL="1828800" algn="ctr" rtl="0" eaLnBrk="1" fontAlgn="base" hangingPunct="1">
              <a:spcBef>
                <a:spcPct val="0"/>
              </a:spcBef>
              <a:spcAft>
                <a:spcPct val="0"/>
              </a:spcAft>
              <a:defRPr sz="3200" b="1">
                <a:solidFill>
                  <a:schemeClr val="bg1"/>
                </a:solidFill>
                <a:latin typeface="Times New Roman" pitchFamily="18" charset="0"/>
                <a:ea typeface="宋体" pitchFamily="2" charset="-122"/>
              </a:defRPr>
            </a:lvl9pPr>
          </a:lstStyle>
          <a:p>
            <a:r>
              <a:rPr lang="en-US" altLang="zh-CN" sz="2400" dirty="0">
                <a:solidFill>
                  <a:schemeClr val="tx1"/>
                </a:solidFill>
                <a:latin typeface="华文楷体" pitchFamily="2" charset="-122"/>
                <a:ea typeface="华文楷体" pitchFamily="2" charset="-122"/>
              </a:rPr>
              <a:t>3</a:t>
            </a:r>
            <a:r>
              <a:rPr lang="en-US" altLang="zh-CN" sz="2400" dirty="0" smtClean="0">
                <a:solidFill>
                  <a:schemeClr val="tx1"/>
                </a:solidFill>
                <a:latin typeface="华文楷体" pitchFamily="2" charset="-122"/>
                <a:ea typeface="华文楷体" pitchFamily="2" charset="-122"/>
              </a:rPr>
              <a:t>.</a:t>
            </a:r>
            <a:r>
              <a:rPr lang="zh-CN" altLang="en-US" sz="2400" dirty="0" smtClean="0">
                <a:solidFill>
                  <a:schemeClr val="tx1"/>
                </a:solidFill>
                <a:latin typeface="华文楷体" pitchFamily="2" charset="-122"/>
                <a:ea typeface="华文楷体" pitchFamily="2" charset="-122"/>
              </a:rPr>
              <a:t>高产出实验室分析</a:t>
            </a:r>
            <a:endParaRPr lang="zh-CN" altLang="en-US" sz="2400" b="1" dirty="0">
              <a:solidFill>
                <a:schemeClr val="tx1"/>
              </a:solidFill>
              <a:latin typeface="华文楷体" pitchFamily="2" charset="-122"/>
              <a:ea typeface="华文楷体" pitchFamily="2" charset="-122"/>
            </a:endParaRPr>
          </a:p>
        </p:txBody>
      </p:sp>
      <p:sp>
        <p:nvSpPr>
          <p:cNvPr id="12" name="椭圆 11"/>
          <p:cNvSpPr/>
          <p:nvPr/>
        </p:nvSpPr>
        <p:spPr>
          <a:xfrm>
            <a:off x="4067944" y="3861048"/>
            <a:ext cx="216024" cy="2160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72" name="Picture 4"/>
          <p:cNvPicPr>
            <a:picLocks noChangeAspect="1" noChangeArrowheads="1"/>
          </p:cNvPicPr>
          <p:nvPr/>
        </p:nvPicPr>
        <p:blipFill>
          <a:blip r:embed="rId4" cstate="print"/>
          <a:srcRect l="9681" t="13407" r="7857" b="11782"/>
          <a:stretch>
            <a:fillRect/>
          </a:stretch>
        </p:blipFill>
        <p:spPr bwMode="auto">
          <a:xfrm>
            <a:off x="1" y="1700808"/>
            <a:ext cx="9176282" cy="4680520"/>
          </a:xfrm>
          <a:prstGeom prst="rect">
            <a:avLst/>
          </a:prstGeom>
          <a:noFill/>
          <a:ln w="9525">
            <a:noFill/>
            <a:miter lim="800000"/>
            <a:headEnd/>
            <a:tailEnd/>
          </a:ln>
        </p:spPr>
      </p:pic>
      <p:sp>
        <p:nvSpPr>
          <p:cNvPr id="11" name="标题 1"/>
          <p:cNvSpPr>
            <a:spLocks noGrp="1"/>
          </p:cNvSpPr>
          <p:nvPr>
            <p:ph type="title"/>
          </p:nvPr>
        </p:nvSpPr>
        <p:spPr/>
        <p:txBody>
          <a:bodyPr>
            <a:normAutofit/>
          </a:bodyPr>
          <a:lstStyle/>
          <a:p>
            <a:r>
              <a:rPr lang="en-US" altLang="zh-CN" kern="1200" dirty="0" smtClean="0">
                <a:latin typeface="+mn-lt"/>
                <a:ea typeface="+mn-ea"/>
                <a:cs typeface="+mn-cs"/>
              </a:rPr>
              <a:t>Web of Science</a:t>
            </a:r>
            <a:r>
              <a:rPr lang="zh-CN" altLang="en-US" kern="1200" dirty="0" smtClean="0">
                <a:latin typeface="+mn-lt"/>
                <a:ea typeface="+mn-ea"/>
                <a:cs typeface="+mn-cs"/>
              </a:rPr>
              <a:t>平台态势分析功能</a:t>
            </a:r>
            <a:endParaRPr lang="zh-CN" altLang="en-US" kern="1200" dirty="0">
              <a:latin typeface="+mn-lt"/>
              <a:ea typeface="+mn-ea"/>
              <a:cs typeface="+mn-cs"/>
            </a:endParaRPr>
          </a:p>
        </p:txBody>
      </p:sp>
    </p:spTree>
    <p:extLst>
      <p:ext uri="{BB962C8B-B14F-4D97-AF65-F5344CB8AC3E}">
        <p14:creationId xmlns:p14="http://schemas.microsoft.com/office/powerpoint/2010/main" xmlns="" val="182347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10235" t="13407" r="7857" b="13750"/>
          <a:stretch>
            <a:fillRect/>
          </a:stretch>
        </p:blipFill>
        <p:spPr bwMode="auto">
          <a:xfrm>
            <a:off x="0" y="1700808"/>
            <a:ext cx="9217024" cy="4608512"/>
          </a:xfrm>
          <a:prstGeom prst="rect">
            <a:avLst/>
          </a:prstGeom>
          <a:noFill/>
          <a:ln w="9525">
            <a:noFill/>
            <a:miter lim="800000"/>
            <a:headEnd/>
            <a:tailEnd/>
          </a:ln>
        </p:spPr>
      </p:pic>
      <p:sp>
        <p:nvSpPr>
          <p:cNvPr id="7" name="圆角矩形 6"/>
          <p:cNvSpPr>
            <a:spLocks noChangeArrowheads="1"/>
          </p:cNvSpPr>
          <p:nvPr/>
        </p:nvSpPr>
        <p:spPr bwMode="auto">
          <a:xfrm>
            <a:off x="60351" y="4473025"/>
            <a:ext cx="1271289" cy="180111"/>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16" name="标题 1"/>
          <p:cNvSpPr>
            <a:spLocks noGrp="1"/>
          </p:cNvSpPr>
          <p:nvPr/>
        </p:nvSpPr>
        <p:spPr bwMode="auto">
          <a:xfrm>
            <a:off x="457200" y="90872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3200" b="1">
                <a:solidFill>
                  <a:schemeClr val="bg1"/>
                </a:solidFill>
                <a:latin typeface="+mj-lt"/>
                <a:ea typeface="+mj-ea"/>
                <a:cs typeface="+mj-cs"/>
              </a:defRPr>
            </a:lvl1pPr>
            <a:lvl2pPr algn="ctr" rtl="0" fontAlgn="base">
              <a:spcBef>
                <a:spcPct val="0"/>
              </a:spcBef>
              <a:spcAft>
                <a:spcPct val="0"/>
              </a:spcAft>
              <a:defRPr sz="3200" b="1">
                <a:solidFill>
                  <a:schemeClr val="bg1"/>
                </a:solidFill>
                <a:latin typeface="Times New Roman" pitchFamily="18" charset="0"/>
                <a:ea typeface="宋体" pitchFamily="2" charset="-122"/>
              </a:defRPr>
            </a:lvl2pPr>
            <a:lvl3pPr algn="ctr" rtl="0" fontAlgn="base">
              <a:spcBef>
                <a:spcPct val="0"/>
              </a:spcBef>
              <a:spcAft>
                <a:spcPct val="0"/>
              </a:spcAft>
              <a:defRPr sz="3200" b="1">
                <a:solidFill>
                  <a:schemeClr val="bg1"/>
                </a:solidFill>
                <a:latin typeface="Times New Roman" pitchFamily="18" charset="0"/>
                <a:ea typeface="宋体" pitchFamily="2" charset="-122"/>
              </a:defRPr>
            </a:lvl3pPr>
            <a:lvl4pPr algn="ctr" rtl="0" fontAlgn="base">
              <a:spcBef>
                <a:spcPct val="0"/>
              </a:spcBef>
              <a:spcAft>
                <a:spcPct val="0"/>
              </a:spcAft>
              <a:defRPr sz="3200" b="1">
                <a:solidFill>
                  <a:schemeClr val="bg1"/>
                </a:solidFill>
                <a:latin typeface="Times New Roman" pitchFamily="18" charset="0"/>
                <a:ea typeface="宋体" pitchFamily="2" charset="-122"/>
              </a:defRPr>
            </a:lvl4pPr>
            <a:lvl5pPr algn="ctr" rtl="0" fontAlgn="base">
              <a:spcBef>
                <a:spcPct val="0"/>
              </a:spcBef>
              <a:spcAft>
                <a:spcPct val="0"/>
              </a:spcAft>
              <a:defRPr sz="3200" b="1">
                <a:solidFill>
                  <a:schemeClr val="bg1"/>
                </a:solidFill>
                <a:latin typeface="Times New Roman" pitchFamily="18" charset="0"/>
                <a:ea typeface="宋体" pitchFamily="2" charset="-122"/>
              </a:defRPr>
            </a:lvl5pPr>
            <a:lvl6pPr marL="457200" algn="ctr" rtl="0" eaLnBrk="1" fontAlgn="base" hangingPunct="1">
              <a:spcBef>
                <a:spcPct val="0"/>
              </a:spcBef>
              <a:spcAft>
                <a:spcPct val="0"/>
              </a:spcAft>
              <a:defRPr sz="3200" b="1">
                <a:solidFill>
                  <a:schemeClr val="bg1"/>
                </a:solidFill>
                <a:latin typeface="Times New Roman" pitchFamily="18" charset="0"/>
                <a:ea typeface="宋体" pitchFamily="2" charset="-122"/>
              </a:defRPr>
            </a:lvl6pPr>
            <a:lvl7pPr marL="914400" algn="ctr" rtl="0" eaLnBrk="1" fontAlgn="base" hangingPunct="1">
              <a:spcBef>
                <a:spcPct val="0"/>
              </a:spcBef>
              <a:spcAft>
                <a:spcPct val="0"/>
              </a:spcAft>
              <a:defRPr sz="3200" b="1">
                <a:solidFill>
                  <a:schemeClr val="bg1"/>
                </a:solidFill>
                <a:latin typeface="Times New Roman" pitchFamily="18" charset="0"/>
                <a:ea typeface="宋体" pitchFamily="2" charset="-122"/>
              </a:defRPr>
            </a:lvl7pPr>
            <a:lvl8pPr marL="1371600" algn="ctr" rtl="0" eaLnBrk="1" fontAlgn="base" hangingPunct="1">
              <a:spcBef>
                <a:spcPct val="0"/>
              </a:spcBef>
              <a:spcAft>
                <a:spcPct val="0"/>
              </a:spcAft>
              <a:defRPr sz="3200" b="1">
                <a:solidFill>
                  <a:schemeClr val="bg1"/>
                </a:solidFill>
                <a:latin typeface="Times New Roman" pitchFamily="18" charset="0"/>
                <a:ea typeface="宋体" pitchFamily="2" charset="-122"/>
              </a:defRPr>
            </a:lvl8pPr>
            <a:lvl9pPr marL="1828800" algn="ctr" rtl="0" eaLnBrk="1" fontAlgn="base" hangingPunct="1">
              <a:spcBef>
                <a:spcPct val="0"/>
              </a:spcBef>
              <a:spcAft>
                <a:spcPct val="0"/>
              </a:spcAft>
              <a:defRPr sz="3200" b="1">
                <a:solidFill>
                  <a:schemeClr val="bg1"/>
                </a:solidFill>
                <a:latin typeface="Times New Roman" pitchFamily="18" charset="0"/>
                <a:ea typeface="宋体" pitchFamily="2" charset="-122"/>
              </a:defRPr>
            </a:lvl9pPr>
          </a:lstStyle>
          <a:p>
            <a:r>
              <a:rPr lang="en-US" altLang="zh-CN" sz="2400" dirty="0">
                <a:solidFill>
                  <a:schemeClr val="tx1"/>
                </a:solidFill>
                <a:latin typeface="华文楷体" pitchFamily="2" charset="-122"/>
                <a:ea typeface="华文楷体" pitchFamily="2" charset="-122"/>
              </a:rPr>
              <a:t>4</a:t>
            </a:r>
            <a:r>
              <a:rPr lang="en-US" altLang="zh-CN" sz="2400" dirty="0" smtClean="0">
                <a:solidFill>
                  <a:schemeClr val="tx1"/>
                </a:solidFill>
                <a:latin typeface="华文楷体" pitchFamily="2" charset="-122"/>
                <a:ea typeface="华文楷体" pitchFamily="2" charset="-122"/>
              </a:rPr>
              <a:t>.</a:t>
            </a:r>
            <a:r>
              <a:rPr lang="zh-CN" altLang="en-US" sz="2400" dirty="0" smtClean="0">
                <a:solidFill>
                  <a:schemeClr val="tx1"/>
                </a:solidFill>
                <a:latin typeface="华文楷体" pitchFamily="2" charset="-122"/>
                <a:ea typeface="华文楷体" pitchFamily="2" charset="-122"/>
              </a:rPr>
              <a:t>该研究投稿热点期刊</a:t>
            </a:r>
            <a:endParaRPr lang="zh-CN" altLang="en-US" sz="2400" b="1" dirty="0">
              <a:solidFill>
                <a:schemeClr val="tx1"/>
              </a:solidFill>
              <a:latin typeface="华文楷体" pitchFamily="2" charset="-122"/>
              <a:ea typeface="华文楷体" pitchFamily="2" charset="-122"/>
            </a:endParaRPr>
          </a:p>
        </p:txBody>
      </p:sp>
      <p:pic>
        <p:nvPicPr>
          <p:cNvPr id="9219" name="Picture 3"/>
          <p:cNvPicPr>
            <a:picLocks noChangeAspect="1" noChangeArrowheads="1"/>
          </p:cNvPicPr>
          <p:nvPr/>
        </p:nvPicPr>
        <p:blipFill>
          <a:blip r:embed="rId3" cstate="print"/>
          <a:srcRect r="16225"/>
          <a:stretch>
            <a:fillRect/>
          </a:stretch>
        </p:blipFill>
        <p:spPr bwMode="auto">
          <a:xfrm>
            <a:off x="3635896" y="3356992"/>
            <a:ext cx="5467530" cy="2448272"/>
          </a:xfrm>
          <a:prstGeom prst="rect">
            <a:avLst/>
          </a:prstGeom>
          <a:noFill/>
          <a:ln w="25400">
            <a:solidFill>
              <a:srgbClr val="FFC000"/>
            </a:solidFill>
            <a:miter lim="800000"/>
            <a:headEnd/>
            <a:tailEnd/>
          </a:ln>
        </p:spPr>
      </p:pic>
      <p:sp>
        <p:nvSpPr>
          <p:cNvPr id="12" name="椭圆 11"/>
          <p:cNvSpPr/>
          <p:nvPr/>
        </p:nvSpPr>
        <p:spPr>
          <a:xfrm>
            <a:off x="3995936" y="3861048"/>
            <a:ext cx="216024" cy="2160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a:spLocks noChangeArrowheads="1"/>
          </p:cNvSpPr>
          <p:nvPr/>
        </p:nvSpPr>
        <p:spPr bwMode="auto">
          <a:xfrm>
            <a:off x="3635897" y="3530504"/>
            <a:ext cx="936104" cy="243788"/>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10" name="标题 1"/>
          <p:cNvSpPr>
            <a:spLocks noGrp="1"/>
          </p:cNvSpPr>
          <p:nvPr>
            <p:ph type="title"/>
          </p:nvPr>
        </p:nvSpPr>
        <p:spPr/>
        <p:txBody>
          <a:bodyPr>
            <a:normAutofit/>
          </a:bodyPr>
          <a:lstStyle/>
          <a:p>
            <a:r>
              <a:rPr lang="en-US" altLang="zh-CN" kern="1200" dirty="0" smtClean="0">
                <a:latin typeface="+mn-lt"/>
                <a:ea typeface="+mn-ea"/>
                <a:cs typeface="+mn-cs"/>
              </a:rPr>
              <a:t>Web of Science</a:t>
            </a:r>
            <a:r>
              <a:rPr lang="zh-CN" altLang="en-US" kern="1200" dirty="0" smtClean="0">
                <a:latin typeface="+mn-lt"/>
                <a:ea typeface="+mn-ea"/>
                <a:cs typeface="+mn-cs"/>
              </a:rPr>
              <a:t>平台态势分析功能</a:t>
            </a:r>
            <a:endParaRPr lang="zh-CN" altLang="en-US" kern="1200" dirty="0">
              <a:latin typeface="+mn-lt"/>
              <a:ea typeface="+mn-ea"/>
              <a:cs typeface="+mn-cs"/>
            </a:endParaRPr>
          </a:p>
        </p:txBody>
      </p:sp>
    </p:spTree>
    <p:extLst>
      <p:ext uri="{BB962C8B-B14F-4D97-AF65-F5344CB8AC3E}">
        <p14:creationId xmlns:p14="http://schemas.microsoft.com/office/powerpoint/2010/main" xmlns="" val="118238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sz="2400" dirty="0" smtClean="0">
                <a:latin typeface="华文楷体" pitchFamily="2" charset="-122"/>
                <a:ea typeface="华文楷体" pitchFamily="2" charset="-122"/>
              </a:rPr>
              <a:t>注意：</a:t>
            </a:r>
            <a:endParaRPr lang="en-US" altLang="zh-CN" sz="2400" dirty="0" smtClean="0">
              <a:latin typeface="华文楷体" pitchFamily="2" charset="-122"/>
              <a:ea typeface="华文楷体" pitchFamily="2" charset="-122"/>
            </a:endParaRPr>
          </a:p>
          <a:p>
            <a:pPr>
              <a:buFont typeface="Wingdings" pitchFamily="2" charset="2"/>
              <a:buChar char="Ø"/>
            </a:pPr>
            <a:r>
              <a:rPr lang="zh-CN" altLang="en-US" sz="2400" dirty="0" smtClean="0">
                <a:latin typeface="华文楷体" pitchFamily="2" charset="-122"/>
                <a:ea typeface="华文楷体" pitchFamily="2" charset="-122"/>
              </a:rPr>
              <a:t>作者姓名重名问题： </a:t>
            </a:r>
            <a:r>
              <a:rPr lang="en-US" altLang="zh-CN" sz="2400" dirty="0" smtClean="0">
                <a:latin typeface="华文楷体" pitchFamily="2" charset="-122"/>
                <a:ea typeface="华文楷体" pitchFamily="2" charset="-122"/>
              </a:rPr>
              <a:t>Li Yang, Li </a:t>
            </a:r>
            <a:r>
              <a:rPr lang="en-US" altLang="zh-CN" sz="2400" dirty="0" err="1" smtClean="0">
                <a:latin typeface="华文楷体" pitchFamily="2" charset="-122"/>
                <a:ea typeface="华文楷体" pitchFamily="2" charset="-122"/>
              </a:rPr>
              <a:t>Yangyang</a:t>
            </a:r>
            <a:r>
              <a:rPr lang="en-US" altLang="zh-CN" sz="2400" dirty="0" smtClean="0">
                <a:latin typeface="华文楷体" pitchFamily="2" charset="-122"/>
                <a:ea typeface="华文楷体" pitchFamily="2" charset="-122"/>
              </a:rPr>
              <a:t>——Li Y</a:t>
            </a:r>
          </a:p>
          <a:p>
            <a:pPr>
              <a:buFont typeface="Wingdings" pitchFamily="2" charset="2"/>
              <a:buChar char="Ø"/>
            </a:pPr>
            <a:r>
              <a:rPr lang="zh-CN" altLang="en-US" sz="2400" dirty="0" smtClean="0">
                <a:latin typeface="华文楷体" pitchFamily="2" charset="-122"/>
                <a:ea typeface="华文楷体" pitchFamily="2" charset="-122"/>
              </a:rPr>
              <a:t>分支机构问题：加州大学</a:t>
            </a:r>
            <a:endParaRPr lang="en-US" altLang="zh-CN" sz="2400" dirty="0" smtClean="0">
              <a:latin typeface="华文楷体" pitchFamily="2" charset="-122"/>
              <a:ea typeface="华文楷体" pitchFamily="2" charset="-122"/>
            </a:endParaRPr>
          </a:p>
          <a:p>
            <a:pPr>
              <a:buFont typeface="Wingdings" pitchFamily="2" charset="2"/>
              <a:buChar char="Ø"/>
            </a:pPr>
            <a:r>
              <a:rPr lang="zh-CN" altLang="en-US" sz="2400" dirty="0" smtClean="0">
                <a:latin typeface="华文楷体" pitchFamily="2" charset="-122"/>
                <a:ea typeface="华文楷体" pitchFamily="2" charset="-122"/>
              </a:rPr>
              <a:t>分析结果仅作参考，不可作为论文研究依据。</a:t>
            </a:r>
            <a:endParaRPr lang="en-US" altLang="zh-CN" sz="2400" dirty="0" smtClean="0">
              <a:latin typeface="华文楷体" pitchFamily="2" charset="-122"/>
              <a:ea typeface="华文楷体" pitchFamily="2" charset="-122"/>
            </a:endParaRPr>
          </a:p>
        </p:txBody>
      </p:sp>
    </p:spTree>
    <p:extLst>
      <p:ext uri="{BB962C8B-B14F-4D97-AF65-F5344CB8AC3E}">
        <p14:creationId xmlns:p14="http://schemas.microsoft.com/office/powerpoint/2010/main" xmlns="" val="29299772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35168"/>
            <a:ext cx="8229600" cy="705600"/>
          </a:xfrm>
        </p:spPr>
        <p:txBody>
          <a:bodyPr/>
          <a:lstStyle/>
          <a:p>
            <a:r>
              <a:rPr lang="zh-CN" altLang="en-US" sz="3200" dirty="0" smtClean="0"/>
              <a:t>科睿唯安</a:t>
            </a:r>
            <a:r>
              <a:rPr lang="en-US" altLang="zh-CN" sz="3200" dirty="0" err="1" smtClean="0"/>
              <a:t>Higly</a:t>
            </a:r>
            <a:r>
              <a:rPr lang="en-US" altLang="zh-CN" sz="3200" dirty="0" smtClean="0"/>
              <a:t> Cited Researchers</a:t>
            </a:r>
            <a:br>
              <a:rPr lang="en-US" altLang="zh-CN" sz="3200" dirty="0" smtClean="0"/>
            </a:br>
            <a:r>
              <a:rPr lang="zh-CN" altLang="en-US" sz="3200" dirty="0" smtClean="0"/>
              <a:t>高水平科学家发现工具</a:t>
            </a:r>
            <a:endParaRPr lang="zh-CN" altLang="en-US" sz="3200" dirty="0"/>
          </a:p>
        </p:txBody>
      </p:sp>
      <p:sp>
        <p:nvSpPr>
          <p:cNvPr id="3" name="内容占位符 2"/>
          <p:cNvSpPr>
            <a:spLocks noGrp="1"/>
          </p:cNvSpPr>
          <p:nvPr>
            <p:ph idx="1"/>
          </p:nvPr>
        </p:nvSpPr>
        <p:spPr>
          <a:xfrm>
            <a:off x="457200" y="1485336"/>
            <a:ext cx="8229600" cy="4968000"/>
          </a:xfrm>
        </p:spPr>
        <p:txBody>
          <a:bodyPr/>
          <a:lstStyle/>
          <a:p>
            <a:r>
              <a:rPr lang="en-US" altLang="zh-CN" dirty="0"/>
              <a:t>https://clarivate.com/hcr/</a:t>
            </a:r>
            <a:endParaRPr lang="zh-CN"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0430" y="2298675"/>
            <a:ext cx="9038074" cy="40106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890810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2999" r="-527"/>
          <a:stretch/>
        </p:blipFill>
        <p:spPr bwMode="auto">
          <a:xfrm>
            <a:off x="-15083" y="764704"/>
            <a:ext cx="9267603" cy="48245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99792" y="4005064"/>
            <a:ext cx="4453161" cy="2030940"/>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76215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ph idx="1"/>
          </p:nvPr>
        </p:nvSpPr>
        <p:spPr>
          <a:xfrm>
            <a:off x="374848" y="2923384"/>
            <a:ext cx="8229600" cy="649632"/>
          </a:xfrm>
        </p:spPr>
        <p:txBody>
          <a:bodyPr/>
          <a:lstStyle/>
          <a:p>
            <a:pPr marL="457200" lvl="1" indent="0" algn="ctr">
              <a:buNone/>
            </a:pPr>
            <a:r>
              <a:rPr lang="en-US" altLang="zh-CN" sz="2400" b="1" dirty="0" smtClean="0"/>
              <a:t>Part II</a:t>
            </a:r>
            <a:r>
              <a:rPr lang="zh-CN" altLang="en-US" sz="2400" b="1" dirty="0" smtClean="0"/>
              <a:t>、文献</a:t>
            </a:r>
            <a:r>
              <a:rPr lang="zh-CN" altLang="en-US" sz="2400" b="1" dirty="0"/>
              <a:t>管理</a:t>
            </a:r>
            <a:endParaRPr lang="en-US" altLang="zh-CN" sz="2400" b="1" dirty="0"/>
          </a:p>
          <a:p>
            <a:pPr algn="ctr">
              <a:buNone/>
            </a:pPr>
            <a:endParaRPr lang="zh-CN" altLang="en-US" dirty="0"/>
          </a:p>
        </p:txBody>
      </p:sp>
    </p:spTree>
    <p:extLst>
      <p:ext uri="{BB962C8B-B14F-4D97-AF65-F5344CB8AC3E}">
        <p14:creationId xmlns:p14="http://schemas.microsoft.com/office/powerpoint/2010/main" xmlns="" val="14537221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2"/>
          <p:cNvSpPr>
            <a:spLocks noGrp="1" noChangeArrowheads="1"/>
          </p:cNvSpPr>
          <p:nvPr>
            <p:ph idx="1"/>
          </p:nvPr>
        </p:nvSpPr>
        <p:spPr bwMode="auto">
          <a:xfrm>
            <a:off x="719138" y="1268760"/>
            <a:ext cx="7740650" cy="5072158"/>
          </a:xfrm>
          <a:prstGeom prst="rect">
            <a:avLst/>
          </a:prstGeom>
          <a:noFill/>
          <a:ln w="9525">
            <a:noFill/>
            <a:miter lim="800000"/>
            <a:headEnd/>
            <a:tailEnd/>
          </a:ln>
        </p:spPr>
        <p:txBody>
          <a:bodyPr>
            <a:spAutoFit/>
          </a:bodyPr>
          <a:lstStyle/>
          <a:p>
            <a:pPr>
              <a:lnSpc>
                <a:spcPct val="150000"/>
              </a:lnSpc>
              <a:buSzPct val="100000"/>
            </a:pPr>
            <a:r>
              <a:rPr lang="en-US" altLang="zh-CN" sz="2400" dirty="0">
                <a:latin typeface="华文楷体" pitchFamily="2" charset="-122"/>
                <a:ea typeface="华文楷体" pitchFamily="2" charset="-122"/>
              </a:rPr>
              <a:t>Library: </a:t>
            </a:r>
            <a:r>
              <a:rPr lang="zh-CN" altLang="en-US" sz="2400" dirty="0">
                <a:latin typeface="华文楷体" pitchFamily="2" charset="-122"/>
                <a:ea typeface="华文楷体" pitchFamily="2" charset="-122"/>
              </a:rPr>
              <a:t>文献库</a:t>
            </a:r>
            <a:r>
              <a:rPr lang="en-US" altLang="zh-CN" sz="2400" dirty="0">
                <a:latin typeface="华文楷体" pitchFamily="2" charset="-122"/>
                <a:ea typeface="华文楷体" pitchFamily="2" charset="-122"/>
              </a:rPr>
              <a:t>/</a:t>
            </a:r>
            <a:r>
              <a:rPr lang="zh-CN" altLang="en-US" sz="2400" dirty="0">
                <a:latin typeface="华文楷体" pitchFamily="2" charset="-122"/>
                <a:ea typeface="华文楷体" pitchFamily="2" charset="-122"/>
              </a:rPr>
              <a:t>夹，个性化命名，用于储存</a:t>
            </a:r>
            <a:r>
              <a:rPr lang="zh-CN" altLang="en-US" sz="2400" dirty="0" smtClean="0">
                <a:latin typeface="华文楷体" pitchFamily="2" charset="-122"/>
                <a:ea typeface="华文楷体" pitchFamily="2" charset="-122"/>
              </a:rPr>
              <a:t>文献</a:t>
            </a:r>
            <a:endParaRPr lang="en-US" altLang="zh-CN" sz="2400" dirty="0" smtClean="0">
              <a:latin typeface="华文楷体" pitchFamily="2" charset="-122"/>
              <a:ea typeface="华文楷体" pitchFamily="2" charset="-122"/>
            </a:endParaRPr>
          </a:p>
          <a:p>
            <a:pPr>
              <a:lnSpc>
                <a:spcPct val="150000"/>
              </a:lnSpc>
              <a:buSzPct val="100000"/>
              <a:buNone/>
            </a:pPr>
            <a:r>
              <a:rPr lang="zh-CN" altLang="en-US" sz="2400" dirty="0" smtClean="0">
                <a:solidFill>
                  <a:srgbClr val="CC6600"/>
                </a:solidFill>
              </a:rPr>
              <a:t>                   存储和管理文献数据的</a:t>
            </a:r>
            <a:r>
              <a:rPr lang="en-US" altLang="zh-CN" sz="2400" dirty="0" smtClean="0">
                <a:solidFill>
                  <a:srgbClr val="CC6600"/>
                </a:solidFill>
              </a:rPr>
              <a:t>Endnote</a:t>
            </a:r>
            <a:r>
              <a:rPr lang="zh-CN" altLang="en-US" sz="2400" dirty="0" smtClean="0">
                <a:solidFill>
                  <a:srgbClr val="CC6600"/>
                </a:solidFill>
              </a:rPr>
              <a:t>文件</a:t>
            </a:r>
            <a:endParaRPr lang="zh-CN" altLang="en-US" sz="2400" dirty="0">
              <a:latin typeface="华文楷体" pitchFamily="2" charset="-122"/>
              <a:ea typeface="华文楷体" pitchFamily="2" charset="-122"/>
            </a:endParaRPr>
          </a:p>
          <a:p>
            <a:pPr>
              <a:lnSpc>
                <a:spcPct val="150000"/>
              </a:lnSpc>
              <a:buSzPct val="100000"/>
            </a:pPr>
            <a:r>
              <a:rPr lang="en-US" altLang="zh-CN" sz="2400" dirty="0">
                <a:latin typeface="华文楷体" pitchFamily="2" charset="-122"/>
                <a:ea typeface="华文楷体" pitchFamily="2" charset="-122"/>
              </a:rPr>
              <a:t>Reference: </a:t>
            </a:r>
            <a:r>
              <a:rPr lang="zh-CN" altLang="en-US" sz="2400" dirty="0">
                <a:latin typeface="华文楷体" pitchFamily="2" charset="-122"/>
                <a:ea typeface="华文楷体" pitchFamily="2" charset="-122"/>
              </a:rPr>
              <a:t>保存的文献</a:t>
            </a:r>
          </a:p>
          <a:p>
            <a:pPr>
              <a:lnSpc>
                <a:spcPct val="150000"/>
              </a:lnSpc>
              <a:buSzPct val="100000"/>
            </a:pPr>
            <a:r>
              <a:rPr lang="en-US" altLang="zh-CN" sz="2400" dirty="0">
                <a:latin typeface="华文楷体" pitchFamily="2" charset="-122"/>
                <a:ea typeface="华文楷体" pitchFamily="2" charset="-122"/>
              </a:rPr>
              <a:t>Import: </a:t>
            </a:r>
            <a:r>
              <a:rPr lang="zh-CN" altLang="en-US" sz="2400" dirty="0">
                <a:latin typeface="华文楷体" pitchFamily="2" charset="-122"/>
                <a:ea typeface="华文楷体" pitchFamily="2" charset="-122"/>
              </a:rPr>
              <a:t>导入</a:t>
            </a:r>
            <a:r>
              <a:rPr lang="en-US" altLang="zh-CN" sz="2400" dirty="0">
                <a:latin typeface="华文楷体" pitchFamily="2" charset="-122"/>
                <a:ea typeface="华文楷体" pitchFamily="2" charset="-122"/>
              </a:rPr>
              <a:t>(</a:t>
            </a:r>
            <a:r>
              <a:rPr lang="zh-CN" altLang="en-US" sz="2400" dirty="0">
                <a:latin typeface="华文楷体" pitchFamily="2" charset="-122"/>
                <a:ea typeface="华文楷体" pitchFamily="2" charset="-122"/>
              </a:rPr>
              <a:t>文献</a:t>
            </a:r>
            <a:r>
              <a:rPr lang="en-US" altLang="zh-CN" sz="2400" dirty="0">
                <a:latin typeface="华文楷体" pitchFamily="2" charset="-122"/>
                <a:ea typeface="华文楷体" pitchFamily="2" charset="-122"/>
              </a:rPr>
              <a:t>)</a:t>
            </a:r>
            <a:endParaRPr lang="zh-CN" altLang="en-US" sz="2400" dirty="0">
              <a:latin typeface="华文楷体" pitchFamily="2" charset="-122"/>
              <a:ea typeface="华文楷体" pitchFamily="2" charset="-122"/>
            </a:endParaRPr>
          </a:p>
          <a:p>
            <a:pPr>
              <a:lnSpc>
                <a:spcPct val="150000"/>
              </a:lnSpc>
              <a:buSzPct val="100000"/>
            </a:pPr>
            <a:r>
              <a:rPr lang="en-US" altLang="zh-CN" sz="2400" dirty="0" smtClean="0">
                <a:latin typeface="华文楷体" pitchFamily="2" charset="-122"/>
                <a:ea typeface="华文楷体" pitchFamily="2" charset="-122"/>
              </a:rPr>
              <a:t>Export</a:t>
            </a:r>
            <a:r>
              <a:rPr lang="zh-CN" altLang="en-US" sz="2400" dirty="0" smtClean="0">
                <a:latin typeface="华文楷体" pitchFamily="2" charset="-122"/>
                <a:ea typeface="华文楷体" pitchFamily="2" charset="-122"/>
              </a:rPr>
              <a:t>：导出</a:t>
            </a:r>
            <a:r>
              <a:rPr lang="en-US" altLang="zh-CN" sz="2400" dirty="0">
                <a:latin typeface="华文楷体" pitchFamily="2" charset="-122"/>
                <a:ea typeface="华文楷体" pitchFamily="2" charset="-122"/>
              </a:rPr>
              <a:t>(</a:t>
            </a:r>
            <a:r>
              <a:rPr lang="zh-CN" altLang="en-US" sz="2400" dirty="0">
                <a:latin typeface="华文楷体" pitchFamily="2" charset="-122"/>
                <a:ea typeface="华文楷体" pitchFamily="2" charset="-122"/>
              </a:rPr>
              <a:t>文献</a:t>
            </a:r>
            <a:r>
              <a:rPr lang="en-US" altLang="zh-CN" sz="2400" dirty="0">
                <a:latin typeface="华文楷体" pitchFamily="2" charset="-122"/>
                <a:ea typeface="华文楷体" pitchFamily="2" charset="-122"/>
              </a:rPr>
              <a:t>)</a:t>
            </a:r>
            <a:endParaRPr lang="zh-CN" altLang="en-US" sz="2400" dirty="0">
              <a:latin typeface="华文楷体" pitchFamily="2" charset="-122"/>
              <a:ea typeface="华文楷体" pitchFamily="2" charset="-122"/>
            </a:endParaRPr>
          </a:p>
          <a:p>
            <a:pPr>
              <a:lnSpc>
                <a:spcPct val="150000"/>
              </a:lnSpc>
              <a:buSzPct val="100000"/>
            </a:pPr>
            <a:r>
              <a:rPr lang="en-US" altLang="zh-CN" sz="2400" dirty="0">
                <a:latin typeface="华文楷体" pitchFamily="2" charset="-122"/>
                <a:ea typeface="华文楷体" pitchFamily="2" charset="-122"/>
              </a:rPr>
              <a:t>Filter</a:t>
            </a:r>
            <a:r>
              <a:rPr lang="zh-CN" altLang="en-US" sz="2400" dirty="0">
                <a:latin typeface="华文楷体" pitchFamily="2" charset="-122"/>
                <a:ea typeface="华文楷体" pitchFamily="2" charset="-122"/>
              </a:rPr>
              <a:t>：文献导入过滤器，即特定的文献格式，可编辑或制作</a:t>
            </a:r>
          </a:p>
          <a:p>
            <a:pPr>
              <a:lnSpc>
                <a:spcPct val="150000"/>
              </a:lnSpc>
              <a:buSzPct val="100000"/>
            </a:pPr>
            <a:r>
              <a:rPr lang="en-US" altLang="zh-CN" sz="2400" dirty="0">
                <a:latin typeface="华文楷体" pitchFamily="2" charset="-122"/>
                <a:ea typeface="华文楷体" pitchFamily="2" charset="-122"/>
              </a:rPr>
              <a:t>File attachment</a:t>
            </a:r>
            <a:r>
              <a:rPr lang="zh-CN" altLang="en-US" sz="2400" dirty="0">
                <a:latin typeface="华文楷体" pitchFamily="2" charset="-122"/>
                <a:ea typeface="华文楷体" pitchFamily="2" charset="-122"/>
              </a:rPr>
              <a:t>：插入附件，</a:t>
            </a:r>
            <a:r>
              <a:rPr lang="en-US" altLang="zh-CN" sz="2400" dirty="0">
                <a:latin typeface="华文楷体" pitchFamily="2" charset="-122"/>
                <a:ea typeface="华文楷体" pitchFamily="2" charset="-122"/>
              </a:rPr>
              <a:t>PDF</a:t>
            </a:r>
            <a:r>
              <a:rPr lang="zh-CN" altLang="en-US" sz="2400" dirty="0">
                <a:latin typeface="华文楷体" pitchFamily="2" charset="-122"/>
                <a:ea typeface="华文楷体" pitchFamily="2" charset="-122"/>
              </a:rPr>
              <a:t>、</a:t>
            </a:r>
            <a:r>
              <a:rPr lang="en-US" altLang="zh-CN" sz="2400" dirty="0">
                <a:latin typeface="华文楷体" pitchFamily="2" charset="-122"/>
                <a:ea typeface="华文楷体" pitchFamily="2" charset="-122"/>
              </a:rPr>
              <a:t>Excel</a:t>
            </a:r>
            <a:r>
              <a:rPr lang="zh-CN" altLang="en-US" sz="2400" dirty="0">
                <a:latin typeface="华文楷体" pitchFamily="2" charset="-122"/>
                <a:ea typeface="华文楷体" pitchFamily="2" charset="-122"/>
              </a:rPr>
              <a:t>、</a:t>
            </a:r>
            <a:r>
              <a:rPr lang="en-US" altLang="zh-CN" sz="2400" dirty="0">
                <a:latin typeface="华文楷体" pitchFamily="2" charset="-122"/>
                <a:ea typeface="华文楷体" pitchFamily="2" charset="-122"/>
              </a:rPr>
              <a:t>word</a:t>
            </a:r>
            <a:r>
              <a:rPr lang="zh-CN" altLang="en-US" sz="2400" dirty="0">
                <a:latin typeface="华文楷体" pitchFamily="2" charset="-122"/>
                <a:ea typeface="华文楷体" pitchFamily="2" charset="-122"/>
              </a:rPr>
              <a:t>等</a:t>
            </a:r>
          </a:p>
        </p:txBody>
      </p:sp>
      <p:sp>
        <p:nvSpPr>
          <p:cNvPr id="6" name="Rectangle 2"/>
          <p:cNvSpPr>
            <a:spLocks noGrp="1" noChangeArrowheads="1"/>
          </p:cNvSpPr>
          <p:nvPr>
            <p:ph type="title"/>
          </p:nvPr>
        </p:nvSpPr>
        <p:spPr>
          <a:xfrm>
            <a:off x="611188" y="188913"/>
            <a:ext cx="7993062" cy="1143000"/>
          </a:xfrm>
        </p:spPr>
        <p:txBody>
          <a:bodyPr/>
          <a:lstStyle/>
          <a:p>
            <a:pPr eaLnBrk="1" hangingPunct="1"/>
            <a:r>
              <a:rPr lang="zh-CN" altLang="en-US" dirty="0" smtClean="0"/>
              <a:t>插播：几个概念</a:t>
            </a:r>
          </a:p>
        </p:txBody>
      </p:sp>
    </p:spTree>
    <p:extLst>
      <p:ext uri="{BB962C8B-B14F-4D97-AF65-F5344CB8AC3E}">
        <p14:creationId xmlns:p14="http://schemas.microsoft.com/office/powerpoint/2010/main" xmlns="" val="38353259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ww"/>
          <p:cNvPicPr>
            <a:picLocks noChangeAspect="1" noChangeArrowheads="1"/>
          </p:cNvPicPr>
          <p:nvPr/>
        </p:nvPicPr>
        <p:blipFill>
          <a:blip r:embed="rId3" cstate="print"/>
          <a:srcRect/>
          <a:stretch>
            <a:fillRect/>
          </a:stretch>
        </p:blipFill>
        <p:spPr bwMode="auto">
          <a:xfrm>
            <a:off x="2805113" y="2170113"/>
            <a:ext cx="3168650" cy="2455862"/>
          </a:xfrm>
          <a:prstGeom prst="rect">
            <a:avLst/>
          </a:prstGeom>
          <a:solidFill>
            <a:srgbClr val="C0C0C0"/>
          </a:solidFill>
          <a:ln w="9525">
            <a:solidFill>
              <a:schemeClr val="tx1"/>
            </a:solidFill>
            <a:miter lim="800000"/>
            <a:headEnd/>
            <a:tailEnd/>
          </a:ln>
        </p:spPr>
      </p:pic>
      <p:sp>
        <p:nvSpPr>
          <p:cNvPr id="8195" name="Text Box 3"/>
          <p:cNvSpPr txBox="1">
            <a:spLocks noChangeArrowheads="1"/>
          </p:cNvSpPr>
          <p:nvPr/>
        </p:nvSpPr>
        <p:spPr bwMode="auto">
          <a:xfrm>
            <a:off x="611188" y="2889250"/>
            <a:ext cx="431800" cy="701675"/>
          </a:xfrm>
          <a:prstGeom prst="rect">
            <a:avLst/>
          </a:prstGeom>
          <a:noFill/>
          <a:ln w="9525">
            <a:noFill/>
            <a:miter lim="800000"/>
            <a:headEnd/>
            <a:tailEnd/>
          </a:ln>
          <a:effectLst/>
        </p:spPr>
        <p:txBody>
          <a:bodyPr>
            <a:spAutoFit/>
          </a:bodyPr>
          <a:lstStyle/>
          <a:p>
            <a:pPr>
              <a:spcBef>
                <a:spcPct val="50000"/>
              </a:spcBef>
            </a:pPr>
            <a:r>
              <a:rPr lang="zh-CN" altLang="en-US" sz="2000" b="1" dirty="0"/>
              <a:t>文献</a:t>
            </a:r>
          </a:p>
        </p:txBody>
      </p:sp>
      <p:sp>
        <p:nvSpPr>
          <p:cNvPr id="8196" name="AutoShape 4"/>
          <p:cNvSpPr>
            <a:spLocks noChangeArrowheads="1"/>
          </p:cNvSpPr>
          <p:nvPr/>
        </p:nvSpPr>
        <p:spPr bwMode="auto">
          <a:xfrm>
            <a:off x="1835150" y="1952625"/>
            <a:ext cx="863600" cy="2808288"/>
          </a:xfrm>
          <a:prstGeom prst="flowChartMagneticDrum">
            <a:avLst/>
          </a:prstGeom>
          <a:solidFill>
            <a:srgbClr val="C0C0C0"/>
          </a:solidFill>
          <a:ln w="9525">
            <a:solidFill>
              <a:schemeClr val="bg1"/>
            </a:solidFill>
            <a:round/>
            <a:headEnd/>
            <a:tailEnd/>
          </a:ln>
          <a:effectLst/>
        </p:spPr>
        <p:txBody>
          <a:bodyPr wrap="none" anchor="ctr"/>
          <a:lstStyle/>
          <a:p>
            <a:pPr algn="ctr"/>
            <a:endParaRPr lang="zh-CN" altLang="zh-CN">
              <a:solidFill>
                <a:schemeClr val="bg1"/>
              </a:solidFill>
            </a:endParaRPr>
          </a:p>
        </p:txBody>
      </p:sp>
      <p:sp>
        <p:nvSpPr>
          <p:cNvPr id="8197" name="Text Box 5"/>
          <p:cNvSpPr txBox="1">
            <a:spLocks noChangeArrowheads="1"/>
          </p:cNvSpPr>
          <p:nvPr/>
        </p:nvSpPr>
        <p:spPr bwMode="auto">
          <a:xfrm>
            <a:off x="1851025" y="2457450"/>
            <a:ext cx="488950" cy="1728788"/>
          </a:xfrm>
          <a:prstGeom prst="rect">
            <a:avLst/>
          </a:prstGeom>
          <a:noFill/>
          <a:ln w="9525">
            <a:noFill/>
            <a:miter lim="800000"/>
            <a:headEnd/>
            <a:tailEnd/>
          </a:ln>
          <a:effectLst/>
        </p:spPr>
        <p:txBody>
          <a:bodyPr vert="eaVert">
            <a:spAutoFit/>
          </a:bodyPr>
          <a:lstStyle/>
          <a:p>
            <a:pPr algn="ctr">
              <a:spcBef>
                <a:spcPct val="50000"/>
              </a:spcBef>
            </a:pPr>
            <a:r>
              <a:rPr lang="en-US" altLang="zh-CN" sz="2000" b="1">
                <a:solidFill>
                  <a:schemeClr val="hlink"/>
                </a:solidFill>
              </a:rPr>
              <a:t>Filter</a:t>
            </a:r>
          </a:p>
        </p:txBody>
      </p:sp>
      <p:sp>
        <p:nvSpPr>
          <p:cNvPr id="8198" name="AutoShape 6"/>
          <p:cNvSpPr>
            <a:spLocks noChangeArrowheads="1"/>
          </p:cNvSpPr>
          <p:nvPr/>
        </p:nvSpPr>
        <p:spPr bwMode="auto">
          <a:xfrm rot="5400000">
            <a:off x="4427537" y="3068638"/>
            <a:ext cx="3744913" cy="4333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300 w 21600"/>
              <a:gd name="T13" fmla="*/ 3300 h 21600"/>
              <a:gd name="T14" fmla="*/ 18300 w 21600"/>
              <a:gd name="T15" fmla="*/ 18300 h 21600"/>
            </a:gdLst>
            <a:ahLst/>
            <a:cxnLst>
              <a:cxn ang="T8">
                <a:pos x="T0" y="T1"/>
              </a:cxn>
              <a:cxn ang="T9">
                <a:pos x="T2" y="T3"/>
              </a:cxn>
              <a:cxn ang="T10">
                <a:pos x="T4" y="T5"/>
              </a:cxn>
              <a:cxn ang="T11">
                <a:pos x="T6" y="T7"/>
              </a:cxn>
            </a:cxnLst>
            <a:rect l="T12" t="T13" r="T14" b="T15"/>
            <a:pathLst>
              <a:path w="21600" h="21600">
                <a:moveTo>
                  <a:pt x="0" y="0"/>
                </a:moveTo>
                <a:lnTo>
                  <a:pt x="2999" y="21600"/>
                </a:lnTo>
                <a:lnTo>
                  <a:pt x="18601" y="21600"/>
                </a:lnTo>
                <a:lnTo>
                  <a:pt x="21600" y="0"/>
                </a:lnTo>
                <a:lnTo>
                  <a:pt x="0" y="0"/>
                </a:lnTo>
                <a:close/>
              </a:path>
            </a:pathLst>
          </a:custGeom>
          <a:solidFill>
            <a:srgbClr val="C0C0C0"/>
          </a:solidFill>
          <a:ln w="9525">
            <a:solidFill>
              <a:schemeClr val="bg1"/>
            </a:solidFill>
            <a:miter lim="800000"/>
            <a:headEnd/>
            <a:tailEnd/>
          </a:ln>
          <a:effectLst/>
        </p:spPr>
        <p:txBody>
          <a:bodyPr rot="10800000" vert="eaVert" wrap="none" anchor="ctr"/>
          <a:lstStyle/>
          <a:p>
            <a:endParaRPr lang="zh-CN" altLang="en-US"/>
          </a:p>
        </p:txBody>
      </p:sp>
      <p:sp>
        <p:nvSpPr>
          <p:cNvPr id="8199" name="Text Box 7"/>
          <p:cNvSpPr txBox="1">
            <a:spLocks noChangeArrowheads="1"/>
          </p:cNvSpPr>
          <p:nvPr/>
        </p:nvSpPr>
        <p:spPr bwMode="auto">
          <a:xfrm>
            <a:off x="6053138" y="2528888"/>
            <a:ext cx="458787" cy="1584325"/>
          </a:xfrm>
          <a:prstGeom prst="rect">
            <a:avLst/>
          </a:prstGeom>
          <a:noFill/>
          <a:ln w="9525">
            <a:noFill/>
            <a:miter lim="800000"/>
            <a:headEnd/>
            <a:tailEnd/>
          </a:ln>
          <a:effectLst/>
        </p:spPr>
        <p:txBody>
          <a:bodyPr vert="eaVert">
            <a:spAutoFit/>
          </a:bodyPr>
          <a:lstStyle/>
          <a:p>
            <a:pPr algn="ctr">
              <a:spcBef>
                <a:spcPct val="50000"/>
              </a:spcBef>
            </a:pPr>
            <a:r>
              <a:rPr lang="en-US" altLang="zh-CN" b="1">
                <a:solidFill>
                  <a:schemeClr val="hlink"/>
                </a:solidFill>
              </a:rPr>
              <a:t>Output Style</a:t>
            </a:r>
          </a:p>
        </p:txBody>
      </p:sp>
      <p:sp>
        <p:nvSpPr>
          <p:cNvPr id="8200" name="Text Box 8"/>
          <p:cNvSpPr txBox="1">
            <a:spLocks noChangeArrowheads="1"/>
          </p:cNvSpPr>
          <p:nvPr/>
        </p:nvSpPr>
        <p:spPr bwMode="auto">
          <a:xfrm>
            <a:off x="7019925" y="2097088"/>
            <a:ext cx="504825" cy="2397125"/>
          </a:xfrm>
          <a:prstGeom prst="rect">
            <a:avLst/>
          </a:prstGeom>
          <a:noFill/>
          <a:ln w="9525">
            <a:noFill/>
            <a:miter lim="800000"/>
            <a:headEnd/>
            <a:tailEnd/>
          </a:ln>
          <a:effectLst/>
        </p:spPr>
        <p:txBody>
          <a:bodyPr>
            <a:spAutoFit/>
          </a:bodyPr>
          <a:lstStyle/>
          <a:p>
            <a:pPr algn="ctr">
              <a:spcBef>
                <a:spcPct val="50000"/>
              </a:spcBef>
            </a:pPr>
            <a:endParaRPr lang="en-US" altLang="zh-CN" sz="1600" b="1"/>
          </a:p>
          <a:p>
            <a:pPr algn="ctr">
              <a:spcBef>
                <a:spcPct val="50000"/>
              </a:spcBef>
            </a:pPr>
            <a:r>
              <a:rPr lang="zh-CN" altLang="en-US" b="1"/>
              <a:t>期刊的文献格式</a:t>
            </a:r>
          </a:p>
        </p:txBody>
      </p:sp>
      <p:sp>
        <p:nvSpPr>
          <p:cNvPr id="8201" name="Text Box 9"/>
          <p:cNvSpPr txBox="1">
            <a:spLocks noChangeArrowheads="1"/>
          </p:cNvSpPr>
          <p:nvPr/>
        </p:nvSpPr>
        <p:spPr bwMode="auto">
          <a:xfrm>
            <a:off x="8027988" y="2960688"/>
            <a:ext cx="431800" cy="701675"/>
          </a:xfrm>
          <a:prstGeom prst="rect">
            <a:avLst/>
          </a:prstGeom>
          <a:noFill/>
          <a:ln w="9525">
            <a:noFill/>
            <a:miter lim="800000"/>
            <a:headEnd/>
            <a:tailEnd/>
          </a:ln>
          <a:effectLst/>
        </p:spPr>
        <p:txBody>
          <a:bodyPr>
            <a:spAutoFit/>
          </a:bodyPr>
          <a:lstStyle/>
          <a:p>
            <a:pPr>
              <a:spcBef>
                <a:spcPct val="50000"/>
              </a:spcBef>
            </a:pPr>
            <a:r>
              <a:rPr lang="zh-CN" altLang="en-US" sz="2000" b="1"/>
              <a:t>投稿</a:t>
            </a:r>
          </a:p>
        </p:txBody>
      </p:sp>
      <p:sp>
        <p:nvSpPr>
          <p:cNvPr id="8202" name="AutoShape 10"/>
          <p:cNvSpPr>
            <a:spLocks noChangeArrowheads="1"/>
          </p:cNvSpPr>
          <p:nvPr/>
        </p:nvSpPr>
        <p:spPr bwMode="auto">
          <a:xfrm>
            <a:off x="1114425" y="3105150"/>
            <a:ext cx="649288" cy="215900"/>
          </a:xfrm>
          <a:prstGeom prst="rightArrow">
            <a:avLst>
              <a:gd name="adj1" fmla="val 50000"/>
              <a:gd name="adj2" fmla="val 75184"/>
            </a:avLst>
          </a:prstGeom>
          <a:solidFill>
            <a:srgbClr val="C0C0C0"/>
          </a:solidFill>
          <a:ln w="9525">
            <a:solidFill>
              <a:srgbClr val="808080"/>
            </a:solidFill>
            <a:miter lim="800000"/>
            <a:headEnd/>
            <a:tailEnd/>
          </a:ln>
          <a:effectLst/>
        </p:spPr>
        <p:txBody>
          <a:bodyPr wrap="none" anchor="ctr"/>
          <a:lstStyle/>
          <a:p>
            <a:pPr algn="ctr"/>
            <a:endParaRPr lang="zh-CN" altLang="zh-CN"/>
          </a:p>
        </p:txBody>
      </p:sp>
      <p:sp>
        <p:nvSpPr>
          <p:cNvPr id="8203" name="AutoShape 11"/>
          <p:cNvSpPr>
            <a:spLocks noChangeArrowheads="1"/>
          </p:cNvSpPr>
          <p:nvPr/>
        </p:nvSpPr>
        <p:spPr bwMode="auto">
          <a:xfrm>
            <a:off x="6516688" y="3178175"/>
            <a:ext cx="576262" cy="217488"/>
          </a:xfrm>
          <a:prstGeom prst="rightArrow">
            <a:avLst>
              <a:gd name="adj1" fmla="val 50000"/>
              <a:gd name="adj2" fmla="val 66241"/>
            </a:avLst>
          </a:prstGeom>
          <a:solidFill>
            <a:srgbClr val="4DD6D3">
              <a:alpha val="98822"/>
            </a:srgbClr>
          </a:solidFill>
          <a:ln w="9525">
            <a:solidFill>
              <a:schemeClr val="tx1"/>
            </a:solidFill>
            <a:miter lim="800000"/>
            <a:headEnd/>
            <a:tailEnd/>
          </a:ln>
          <a:effectLst/>
        </p:spPr>
        <p:txBody>
          <a:bodyPr wrap="none" anchor="ctr"/>
          <a:lstStyle/>
          <a:p>
            <a:pPr algn="ctr"/>
            <a:endParaRPr lang="zh-CN" altLang="zh-CN"/>
          </a:p>
        </p:txBody>
      </p:sp>
      <p:sp>
        <p:nvSpPr>
          <p:cNvPr id="8204" name="AutoShape 12"/>
          <p:cNvSpPr>
            <a:spLocks noChangeArrowheads="1"/>
          </p:cNvSpPr>
          <p:nvPr/>
        </p:nvSpPr>
        <p:spPr bwMode="auto">
          <a:xfrm>
            <a:off x="7451725" y="3178175"/>
            <a:ext cx="611188" cy="179388"/>
          </a:xfrm>
          <a:prstGeom prst="rightArrow">
            <a:avLst>
              <a:gd name="adj1" fmla="val 50000"/>
              <a:gd name="adj2" fmla="val 85177"/>
            </a:avLst>
          </a:prstGeom>
          <a:solidFill>
            <a:srgbClr val="D5D5D5"/>
          </a:solidFill>
          <a:ln w="9525">
            <a:solidFill>
              <a:srgbClr val="808080"/>
            </a:solidFill>
            <a:miter lim="800000"/>
            <a:headEnd/>
            <a:tailEnd/>
          </a:ln>
          <a:effectLst/>
        </p:spPr>
        <p:txBody>
          <a:bodyPr wrap="none" anchor="ctr"/>
          <a:lstStyle/>
          <a:p>
            <a:pPr algn="ctr"/>
            <a:endParaRPr lang="zh-CN" altLang="zh-CN"/>
          </a:p>
        </p:txBody>
      </p:sp>
      <p:pic>
        <p:nvPicPr>
          <p:cNvPr id="8205" name="Picture 13" descr="左脚"/>
          <p:cNvPicPr>
            <a:picLocks noChangeAspect="1" noChangeArrowheads="1"/>
          </p:cNvPicPr>
          <p:nvPr/>
        </p:nvPicPr>
        <p:blipFill>
          <a:blip r:embed="rId4" cstate="print"/>
          <a:srcRect/>
          <a:stretch>
            <a:fillRect/>
          </a:stretch>
        </p:blipFill>
        <p:spPr bwMode="auto">
          <a:xfrm rot="493152">
            <a:off x="3492500" y="4546600"/>
            <a:ext cx="403225" cy="863600"/>
          </a:xfrm>
          <a:prstGeom prst="rect">
            <a:avLst/>
          </a:prstGeom>
          <a:noFill/>
          <a:ln w="9525">
            <a:noFill/>
            <a:miter lim="800000"/>
            <a:headEnd/>
            <a:tailEnd/>
          </a:ln>
        </p:spPr>
      </p:pic>
      <p:pic>
        <p:nvPicPr>
          <p:cNvPr id="8206" name="Picture 14" descr="右脚"/>
          <p:cNvPicPr>
            <a:picLocks noChangeAspect="1" noChangeArrowheads="1"/>
          </p:cNvPicPr>
          <p:nvPr/>
        </p:nvPicPr>
        <p:blipFill>
          <a:blip r:embed="rId5" cstate="print"/>
          <a:srcRect/>
          <a:stretch>
            <a:fillRect/>
          </a:stretch>
        </p:blipFill>
        <p:spPr bwMode="auto">
          <a:xfrm rot="-619416">
            <a:off x="4787900" y="4546600"/>
            <a:ext cx="425450" cy="866775"/>
          </a:xfrm>
          <a:prstGeom prst="rect">
            <a:avLst/>
          </a:prstGeom>
          <a:noFill/>
          <a:ln w="9525">
            <a:noFill/>
            <a:miter lim="800000"/>
            <a:headEnd/>
            <a:tailEnd/>
          </a:ln>
        </p:spPr>
      </p:pic>
      <p:sp>
        <p:nvSpPr>
          <p:cNvPr id="8207" name="Text Box 15"/>
          <p:cNvSpPr txBox="1">
            <a:spLocks noChangeArrowheads="1"/>
          </p:cNvSpPr>
          <p:nvPr/>
        </p:nvSpPr>
        <p:spPr bwMode="auto">
          <a:xfrm>
            <a:off x="2843213" y="5481638"/>
            <a:ext cx="1225550" cy="366712"/>
          </a:xfrm>
          <a:prstGeom prst="rect">
            <a:avLst/>
          </a:prstGeom>
          <a:noFill/>
          <a:ln w="9525">
            <a:noFill/>
            <a:miter lim="800000"/>
            <a:headEnd/>
            <a:tailEnd/>
          </a:ln>
          <a:effectLst/>
        </p:spPr>
        <p:txBody>
          <a:bodyPr>
            <a:spAutoFit/>
          </a:bodyPr>
          <a:lstStyle/>
          <a:p>
            <a:pPr>
              <a:spcBef>
                <a:spcPct val="50000"/>
              </a:spcBef>
            </a:pPr>
            <a:r>
              <a:rPr lang="zh-CN" altLang="en-US" b="1"/>
              <a:t>文献管理</a:t>
            </a:r>
          </a:p>
        </p:txBody>
      </p:sp>
      <p:sp>
        <p:nvSpPr>
          <p:cNvPr id="8208" name="Text Box 16"/>
          <p:cNvSpPr txBox="1">
            <a:spLocks noChangeArrowheads="1"/>
          </p:cNvSpPr>
          <p:nvPr/>
        </p:nvSpPr>
        <p:spPr bwMode="auto">
          <a:xfrm>
            <a:off x="4787900" y="5481638"/>
            <a:ext cx="1223963" cy="366712"/>
          </a:xfrm>
          <a:prstGeom prst="rect">
            <a:avLst/>
          </a:prstGeom>
          <a:noFill/>
          <a:ln w="9525">
            <a:noFill/>
            <a:miter lim="800000"/>
            <a:headEnd/>
            <a:tailEnd/>
          </a:ln>
          <a:effectLst/>
        </p:spPr>
        <p:txBody>
          <a:bodyPr>
            <a:spAutoFit/>
          </a:bodyPr>
          <a:lstStyle/>
          <a:p>
            <a:pPr>
              <a:spcBef>
                <a:spcPct val="50000"/>
              </a:spcBef>
            </a:pPr>
            <a:r>
              <a:rPr lang="zh-CN" altLang="en-US" b="1"/>
              <a:t>文献分析</a:t>
            </a:r>
          </a:p>
        </p:txBody>
      </p:sp>
      <p:sp>
        <p:nvSpPr>
          <p:cNvPr id="8209" name="Rectangle 17"/>
          <p:cNvSpPr>
            <a:spLocks noChangeArrowheads="1"/>
          </p:cNvSpPr>
          <p:nvPr/>
        </p:nvSpPr>
        <p:spPr bwMode="auto">
          <a:xfrm>
            <a:off x="2771775" y="1954213"/>
            <a:ext cx="3238500" cy="215900"/>
          </a:xfrm>
          <a:prstGeom prst="rect">
            <a:avLst/>
          </a:prstGeom>
          <a:solidFill>
            <a:srgbClr val="C0C0C0"/>
          </a:solidFill>
          <a:ln w="9525" algn="ctr">
            <a:solidFill>
              <a:schemeClr val="tx1"/>
            </a:solidFill>
            <a:miter lim="800000"/>
            <a:headEnd/>
            <a:tailEnd/>
          </a:ln>
          <a:effectLst/>
        </p:spPr>
        <p:txBody>
          <a:bodyPr wrap="none" anchor="ctr"/>
          <a:lstStyle/>
          <a:p>
            <a:pPr algn="ctr"/>
            <a:endParaRPr lang="zh-CN" altLang="zh-CN"/>
          </a:p>
        </p:txBody>
      </p:sp>
      <p:sp>
        <p:nvSpPr>
          <p:cNvPr id="8210" name="Line 18"/>
          <p:cNvSpPr>
            <a:spLocks noChangeShapeType="1"/>
          </p:cNvSpPr>
          <p:nvPr/>
        </p:nvSpPr>
        <p:spPr bwMode="auto">
          <a:xfrm>
            <a:off x="2771775" y="2170113"/>
            <a:ext cx="3240088" cy="0"/>
          </a:xfrm>
          <a:prstGeom prst="line">
            <a:avLst/>
          </a:prstGeom>
          <a:noFill/>
          <a:ln w="31750">
            <a:solidFill>
              <a:schemeClr val="bg1"/>
            </a:solidFill>
            <a:round/>
            <a:headEnd/>
            <a:tailEnd/>
          </a:ln>
          <a:effectLst/>
        </p:spPr>
        <p:txBody>
          <a:bodyPr/>
          <a:lstStyle/>
          <a:p>
            <a:endParaRPr lang="zh-CN" altLang="en-US"/>
          </a:p>
        </p:txBody>
      </p:sp>
      <p:sp>
        <p:nvSpPr>
          <p:cNvPr id="8211" name="Text Box 19"/>
          <p:cNvSpPr txBox="1">
            <a:spLocks noChangeArrowheads="1"/>
          </p:cNvSpPr>
          <p:nvPr/>
        </p:nvSpPr>
        <p:spPr bwMode="auto">
          <a:xfrm>
            <a:off x="2843213" y="2132013"/>
            <a:ext cx="1511300" cy="396875"/>
          </a:xfrm>
          <a:prstGeom prst="rect">
            <a:avLst/>
          </a:prstGeom>
          <a:noFill/>
          <a:ln w="31750" algn="ctr">
            <a:noFill/>
            <a:miter lim="800000"/>
            <a:headEnd/>
            <a:tailEnd/>
          </a:ln>
          <a:effectLst/>
        </p:spPr>
        <p:txBody>
          <a:bodyPr>
            <a:spAutoFit/>
          </a:bodyPr>
          <a:lstStyle/>
          <a:p>
            <a:pPr>
              <a:spcBef>
                <a:spcPct val="50000"/>
              </a:spcBef>
            </a:pPr>
            <a:r>
              <a:rPr lang="en-US" altLang="zh-CN" sz="2000" b="1">
                <a:solidFill>
                  <a:schemeClr val="hlink"/>
                </a:solidFill>
              </a:rPr>
              <a:t>Library</a:t>
            </a:r>
          </a:p>
        </p:txBody>
      </p:sp>
      <p:sp>
        <p:nvSpPr>
          <p:cNvPr id="21524" name="Oval 20" descr="2"/>
          <p:cNvSpPr>
            <a:spLocks noChangeArrowheads="1"/>
          </p:cNvSpPr>
          <p:nvPr/>
        </p:nvSpPr>
        <p:spPr bwMode="gray">
          <a:xfrm>
            <a:off x="2628900" y="5381625"/>
            <a:ext cx="1727200" cy="719138"/>
          </a:xfrm>
          <a:prstGeom prst="ellipse">
            <a:avLst/>
          </a:prstGeom>
          <a:noFill/>
          <a:ln w="25400" algn="ctr">
            <a:solidFill>
              <a:srgbClr val="FF0000"/>
            </a:solidFill>
            <a:round/>
            <a:headEnd/>
            <a:tailEnd/>
          </a:ln>
          <a:effectLst/>
        </p:spPr>
        <p:txBody>
          <a:bodyPr wrap="none" anchor="ctr"/>
          <a:lstStyle/>
          <a:p>
            <a:pPr algn="ctr"/>
            <a:endParaRPr lang="zh-CN" altLang="zh-CN">
              <a:solidFill>
                <a:srgbClr val="FF0000"/>
              </a:solidFill>
            </a:endParaRPr>
          </a:p>
        </p:txBody>
      </p:sp>
      <p:sp>
        <p:nvSpPr>
          <p:cNvPr id="21525" name="Oval 21" descr="2"/>
          <p:cNvSpPr>
            <a:spLocks noChangeArrowheads="1"/>
          </p:cNvSpPr>
          <p:nvPr/>
        </p:nvSpPr>
        <p:spPr bwMode="gray">
          <a:xfrm>
            <a:off x="4500563" y="5362575"/>
            <a:ext cx="1727200" cy="719138"/>
          </a:xfrm>
          <a:prstGeom prst="ellipse">
            <a:avLst/>
          </a:prstGeom>
          <a:noFill/>
          <a:ln w="25400" algn="ctr">
            <a:solidFill>
              <a:srgbClr val="FF0000"/>
            </a:solidFill>
            <a:round/>
            <a:headEnd/>
            <a:tailEnd/>
          </a:ln>
          <a:effectLst/>
        </p:spPr>
        <p:txBody>
          <a:bodyPr wrap="none" anchor="ctr"/>
          <a:lstStyle/>
          <a:p>
            <a:pPr algn="ctr"/>
            <a:endParaRPr lang="zh-CN" altLang="zh-CN">
              <a:solidFill>
                <a:srgbClr val="FF0000"/>
              </a:solidFill>
            </a:endParaRPr>
          </a:p>
        </p:txBody>
      </p:sp>
      <p:sp>
        <p:nvSpPr>
          <p:cNvPr id="21526" name="Oval 22" descr="2"/>
          <p:cNvSpPr>
            <a:spLocks noChangeArrowheads="1"/>
          </p:cNvSpPr>
          <p:nvPr/>
        </p:nvSpPr>
        <p:spPr bwMode="gray">
          <a:xfrm rot="5400000">
            <a:off x="5976937" y="3219451"/>
            <a:ext cx="2519363" cy="576262"/>
          </a:xfrm>
          <a:prstGeom prst="ellipse">
            <a:avLst/>
          </a:prstGeom>
          <a:noFill/>
          <a:ln w="25400" algn="ctr">
            <a:solidFill>
              <a:srgbClr val="FF0000"/>
            </a:solidFill>
            <a:round/>
            <a:headEnd/>
            <a:tailEnd/>
          </a:ln>
          <a:effectLst/>
        </p:spPr>
        <p:txBody>
          <a:bodyPr rot="10800000" vert="eaVert" wrap="none" anchor="ctr"/>
          <a:lstStyle/>
          <a:p>
            <a:pPr algn="ctr"/>
            <a:endParaRPr lang="zh-CN" altLang="zh-CN">
              <a:solidFill>
                <a:srgbClr val="FF0000"/>
              </a:solidFill>
            </a:endParaRPr>
          </a:p>
        </p:txBody>
      </p:sp>
      <p:sp>
        <p:nvSpPr>
          <p:cNvPr id="8215" name="Rectangle 24"/>
          <p:cNvSpPr>
            <a:spLocks noGrp="1" noChangeArrowheads="1"/>
          </p:cNvSpPr>
          <p:nvPr>
            <p:ph type="title"/>
          </p:nvPr>
        </p:nvSpPr>
        <p:spPr/>
        <p:txBody>
          <a:bodyPr/>
          <a:lstStyle/>
          <a:p>
            <a:pPr eaLnBrk="1" hangingPunct="1"/>
            <a:r>
              <a:rPr lang="en-US" altLang="zh-CN" dirty="0" err="1" smtClean="0"/>
              <a:t>EndNote</a:t>
            </a:r>
            <a:r>
              <a:rPr lang="en-US" altLang="zh-CN" dirty="0" smtClean="0"/>
              <a:t> </a:t>
            </a:r>
            <a:r>
              <a:rPr lang="zh-CN" altLang="en-US" dirty="0" smtClean="0"/>
              <a:t>的工作流程</a:t>
            </a:r>
          </a:p>
        </p:txBody>
      </p:sp>
      <p:pic>
        <p:nvPicPr>
          <p:cNvPr id="8216" name="Picture 24"/>
          <p:cNvPicPr>
            <a:picLocks noChangeAspect="1" noChangeArrowheads="1"/>
          </p:cNvPicPr>
          <p:nvPr/>
        </p:nvPicPr>
        <p:blipFill>
          <a:blip r:embed="rId6" cstate="print"/>
          <a:srcRect l="19643" t="10454" r="34976" b="6250"/>
          <a:stretch>
            <a:fillRect/>
          </a:stretch>
        </p:blipFill>
        <p:spPr bwMode="auto">
          <a:xfrm>
            <a:off x="179512" y="3861048"/>
            <a:ext cx="1558268" cy="1608051"/>
          </a:xfrm>
          <a:prstGeom prst="rect">
            <a:avLst/>
          </a:prstGeom>
          <a:noFill/>
          <a:ln w="9525">
            <a:solidFill>
              <a:srgbClr val="FF0000"/>
            </a:solidFill>
            <a:miter lim="800000"/>
            <a:headEnd/>
            <a:tailEnd/>
          </a:ln>
        </p:spPr>
      </p:pic>
    </p:spTree>
    <p:extLst>
      <p:ext uri="{BB962C8B-B14F-4D97-AF65-F5344CB8AC3E}">
        <p14:creationId xmlns:p14="http://schemas.microsoft.com/office/powerpoint/2010/main" xmlns="" val="29123017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24"/>
                                        </p:tgtEl>
                                        <p:attrNameLst>
                                          <p:attrName>style.visibility</p:attrName>
                                        </p:attrNameLst>
                                      </p:cBhvr>
                                      <p:to>
                                        <p:strVal val="visible"/>
                                      </p:to>
                                    </p:set>
                                    <p:anim calcmode="lin" valueType="num">
                                      <p:cBhvr additive="base">
                                        <p:cTn id="7" dur="1000" fill="hold"/>
                                        <p:tgtEl>
                                          <p:spTgt spid="21524"/>
                                        </p:tgtEl>
                                        <p:attrNameLst>
                                          <p:attrName>ppt_x</p:attrName>
                                        </p:attrNameLst>
                                      </p:cBhvr>
                                      <p:tavLst>
                                        <p:tav tm="0">
                                          <p:val>
                                            <p:strVal val="#ppt_x"/>
                                          </p:val>
                                        </p:tav>
                                        <p:tav tm="100000">
                                          <p:val>
                                            <p:strVal val="#ppt_x"/>
                                          </p:val>
                                        </p:tav>
                                      </p:tavLst>
                                    </p:anim>
                                    <p:anim calcmode="lin" valueType="num">
                                      <p:cBhvr additive="base">
                                        <p:cTn id="8" dur="1000" fill="hold"/>
                                        <p:tgtEl>
                                          <p:spTgt spid="2152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25"/>
                                        </p:tgtEl>
                                        <p:attrNameLst>
                                          <p:attrName>style.visibility</p:attrName>
                                        </p:attrNameLst>
                                      </p:cBhvr>
                                      <p:to>
                                        <p:strVal val="visible"/>
                                      </p:to>
                                    </p:set>
                                    <p:anim calcmode="lin" valueType="num">
                                      <p:cBhvr additive="base">
                                        <p:cTn id="13" dur="1000" fill="hold"/>
                                        <p:tgtEl>
                                          <p:spTgt spid="21525"/>
                                        </p:tgtEl>
                                        <p:attrNameLst>
                                          <p:attrName>ppt_x</p:attrName>
                                        </p:attrNameLst>
                                      </p:cBhvr>
                                      <p:tavLst>
                                        <p:tav tm="0">
                                          <p:val>
                                            <p:strVal val="#ppt_x"/>
                                          </p:val>
                                        </p:tav>
                                        <p:tav tm="100000">
                                          <p:val>
                                            <p:strVal val="#ppt_x"/>
                                          </p:val>
                                        </p:tav>
                                      </p:tavLst>
                                    </p:anim>
                                    <p:anim calcmode="lin" valueType="num">
                                      <p:cBhvr additive="base">
                                        <p:cTn id="14" dur="1000" fill="hold"/>
                                        <p:tgtEl>
                                          <p:spTgt spid="2152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26"/>
                                        </p:tgtEl>
                                        <p:attrNameLst>
                                          <p:attrName>style.visibility</p:attrName>
                                        </p:attrNameLst>
                                      </p:cBhvr>
                                      <p:to>
                                        <p:strVal val="visible"/>
                                      </p:to>
                                    </p:set>
                                    <p:anim calcmode="lin" valueType="num">
                                      <p:cBhvr additive="base">
                                        <p:cTn id="19" dur="1000" fill="hold"/>
                                        <p:tgtEl>
                                          <p:spTgt spid="21526"/>
                                        </p:tgtEl>
                                        <p:attrNameLst>
                                          <p:attrName>ppt_x</p:attrName>
                                        </p:attrNameLst>
                                      </p:cBhvr>
                                      <p:tavLst>
                                        <p:tav tm="0">
                                          <p:val>
                                            <p:strVal val="#ppt_x"/>
                                          </p:val>
                                        </p:tav>
                                        <p:tav tm="100000">
                                          <p:val>
                                            <p:strVal val="#ppt_x"/>
                                          </p:val>
                                        </p:tav>
                                      </p:tavLst>
                                    </p:anim>
                                    <p:anim calcmode="lin" valueType="num">
                                      <p:cBhvr additive="base">
                                        <p:cTn id="20" dur="1000" fill="hold"/>
                                        <p:tgtEl>
                                          <p:spTgt spid="215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4" grpId="0" animBg="1"/>
      <p:bldP spid="21525" grpId="0" animBg="1"/>
      <p:bldP spid="215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zh-CN" altLang="en-US" smtClean="0"/>
              <a:t>第一步：建立个人文献库</a:t>
            </a:r>
          </a:p>
        </p:txBody>
      </p:sp>
      <p:sp>
        <p:nvSpPr>
          <p:cNvPr id="10243" name="Rectangle 3"/>
          <p:cNvSpPr>
            <a:spLocks noGrp="1" noChangeArrowheads="1"/>
          </p:cNvSpPr>
          <p:nvPr>
            <p:ph type="body" idx="1"/>
          </p:nvPr>
        </p:nvSpPr>
        <p:spPr/>
        <p:txBody>
          <a:bodyPr/>
          <a:lstStyle/>
          <a:p>
            <a:pPr eaLnBrk="1" hangingPunct="1"/>
            <a:r>
              <a:rPr lang="zh-CN" altLang="en-US" smtClean="0"/>
              <a:t>新建一个：</a:t>
            </a:r>
            <a:r>
              <a:rPr lang="en-US" altLang="zh-CN" smtClean="0"/>
              <a:t>File-New</a:t>
            </a:r>
          </a:p>
          <a:p>
            <a:pPr eaLnBrk="1" hangingPunct="1"/>
            <a:r>
              <a:rPr lang="zh-CN" altLang="en-US" smtClean="0"/>
              <a:t>生成一个</a:t>
            </a:r>
            <a:r>
              <a:rPr lang="en-US" altLang="zh-CN" smtClean="0"/>
              <a:t>EndNote Library</a:t>
            </a:r>
            <a:r>
              <a:rPr lang="zh-CN" altLang="en-US" smtClean="0"/>
              <a:t>：包括一个 </a:t>
            </a:r>
            <a:r>
              <a:rPr lang="en-US" altLang="zh-CN" smtClean="0"/>
              <a:t>.enl</a:t>
            </a:r>
            <a:r>
              <a:rPr lang="zh-CN" altLang="en-US" smtClean="0"/>
              <a:t>，一个</a:t>
            </a:r>
            <a:r>
              <a:rPr lang="en-US" altLang="zh-CN" smtClean="0"/>
              <a:t>.Data</a:t>
            </a:r>
            <a:r>
              <a:rPr lang="zh-CN" altLang="en-US" smtClean="0"/>
              <a:t>（如修改路径，请一起</a:t>
            </a:r>
            <a:r>
              <a:rPr lang="en-US" altLang="zh-CN" smtClean="0"/>
              <a:t>copy</a:t>
            </a:r>
            <a:r>
              <a:rPr lang="zh-CN" altLang="en-US" smtClean="0"/>
              <a:t>）</a:t>
            </a:r>
          </a:p>
          <a:p>
            <a:pPr eaLnBrk="1" hangingPunct="1"/>
            <a:r>
              <a:rPr lang="zh-CN" altLang="en-US" smtClean="0"/>
              <a:t>或者</a:t>
            </a:r>
            <a:r>
              <a:rPr lang="en-US" altLang="zh-CN" smtClean="0"/>
              <a:t>open</a:t>
            </a:r>
            <a:r>
              <a:rPr lang="zh-CN" altLang="en-US" smtClean="0"/>
              <a:t>一个已有的</a:t>
            </a:r>
            <a:r>
              <a:rPr lang="en-US" altLang="zh-CN" smtClean="0"/>
              <a:t>Library</a:t>
            </a:r>
          </a:p>
          <a:p>
            <a:pPr eaLnBrk="1" hangingPunct="1"/>
            <a:endParaRPr lang="en-US" altLang="zh-CN" smtClean="0"/>
          </a:p>
          <a:p>
            <a:pPr eaLnBrk="1" hangingPunct="1"/>
            <a:endParaRPr lang="en-US" altLang="zh-CN" smtClean="0"/>
          </a:p>
        </p:txBody>
      </p:sp>
    </p:spTree>
    <p:extLst>
      <p:ext uri="{BB962C8B-B14F-4D97-AF65-F5344CB8AC3E}">
        <p14:creationId xmlns:p14="http://schemas.microsoft.com/office/powerpoint/2010/main" xmlns="" val="3680620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r="17266" b="6250"/>
          <a:stretch>
            <a:fillRect/>
          </a:stretch>
        </p:blipFill>
        <p:spPr bwMode="auto">
          <a:xfrm>
            <a:off x="0" y="1340768"/>
            <a:ext cx="9144000" cy="5517232"/>
          </a:xfrm>
          <a:prstGeom prst="rect">
            <a:avLst/>
          </a:prstGeom>
          <a:noFill/>
          <a:ln w="9525">
            <a:noFill/>
            <a:miter lim="800000"/>
            <a:headEnd/>
            <a:tailEnd/>
          </a:ln>
        </p:spPr>
      </p:pic>
      <p:pic>
        <p:nvPicPr>
          <p:cNvPr id="95235" name="Picture 3"/>
          <p:cNvPicPr>
            <a:picLocks noChangeAspect="1" noChangeArrowheads="1"/>
          </p:cNvPicPr>
          <p:nvPr/>
        </p:nvPicPr>
        <p:blipFill>
          <a:blip r:embed="rId3" cstate="print"/>
          <a:srcRect l="25649" t="9641" r="24542" b="26375"/>
          <a:stretch>
            <a:fillRect/>
          </a:stretch>
        </p:blipFill>
        <p:spPr bwMode="auto">
          <a:xfrm>
            <a:off x="1691680" y="1484784"/>
            <a:ext cx="6480720" cy="4680520"/>
          </a:xfrm>
          <a:prstGeom prst="rect">
            <a:avLst/>
          </a:prstGeom>
          <a:noFill/>
          <a:ln w="9525">
            <a:noFill/>
            <a:miter lim="800000"/>
            <a:headEnd/>
            <a:tailEnd/>
          </a:ln>
        </p:spPr>
      </p:pic>
      <p:sp>
        <p:nvSpPr>
          <p:cNvPr id="8" name="TextBox 7"/>
          <p:cNvSpPr txBox="1"/>
          <p:nvPr/>
        </p:nvSpPr>
        <p:spPr>
          <a:xfrm>
            <a:off x="3419872" y="3501008"/>
            <a:ext cx="3429024" cy="1938992"/>
          </a:xfrm>
          <a:prstGeom prst="rect">
            <a:avLst/>
          </a:prstGeom>
          <a:solidFill>
            <a:schemeClr val="bg1"/>
          </a:solidFill>
        </p:spPr>
        <p:txBody>
          <a:bodyPr wrap="square" rtlCol="0">
            <a:spAutoFit/>
          </a:bodyPr>
          <a:lstStyle/>
          <a:p>
            <a:r>
              <a:rPr lang="en-US" altLang="zh-CN" sz="2000" dirty="0" smtClean="0">
                <a:solidFill>
                  <a:srgbClr val="FF0000"/>
                </a:solidFill>
                <a:ea typeface="黑体" pitchFamily="2" charset="-122"/>
              </a:rPr>
              <a:t>1</a:t>
            </a:r>
            <a:r>
              <a:rPr lang="zh-CN" altLang="en-US" sz="2000" dirty="0" smtClean="0">
                <a:solidFill>
                  <a:srgbClr val="FF0000"/>
                </a:solidFill>
                <a:ea typeface="黑体" pitchFamily="2" charset="-122"/>
              </a:rPr>
              <a:t>、存贮位置一定要记住，不建议存在</a:t>
            </a:r>
            <a:r>
              <a:rPr lang="en-US" altLang="zh-CN" sz="2000" dirty="0" smtClean="0">
                <a:solidFill>
                  <a:srgbClr val="FF0000"/>
                </a:solidFill>
                <a:ea typeface="黑体" pitchFamily="2" charset="-122"/>
              </a:rPr>
              <a:t>C</a:t>
            </a:r>
            <a:r>
              <a:rPr lang="zh-CN" altLang="en-US" sz="2000" dirty="0" smtClean="0">
                <a:solidFill>
                  <a:srgbClr val="FF0000"/>
                </a:solidFill>
                <a:ea typeface="黑体" pitchFamily="2" charset="-122"/>
              </a:rPr>
              <a:t>盘！</a:t>
            </a:r>
            <a:endParaRPr lang="en-US" altLang="zh-CN" sz="2000" dirty="0" smtClean="0">
              <a:solidFill>
                <a:srgbClr val="FF0000"/>
              </a:solidFill>
              <a:ea typeface="黑体" pitchFamily="2" charset="-122"/>
            </a:endParaRPr>
          </a:p>
          <a:p>
            <a:r>
              <a:rPr lang="en-US" altLang="zh-CN" sz="2000" dirty="0" smtClean="0">
                <a:solidFill>
                  <a:srgbClr val="FF0000"/>
                </a:solidFill>
                <a:ea typeface="黑体" pitchFamily="2" charset="-122"/>
              </a:rPr>
              <a:t>2</a:t>
            </a:r>
            <a:r>
              <a:rPr lang="zh-CN" altLang="en-US" sz="2000" dirty="0" smtClean="0">
                <a:solidFill>
                  <a:srgbClr val="FF0000"/>
                </a:solidFill>
                <a:ea typeface="黑体" pitchFamily="2" charset="-122"/>
              </a:rPr>
              <a:t>、成对出现的文件都很重要，必须存放在同一个位置！</a:t>
            </a:r>
            <a:endParaRPr lang="en-US" altLang="zh-CN" sz="2000" dirty="0" smtClean="0">
              <a:solidFill>
                <a:srgbClr val="FF0000"/>
              </a:solidFill>
              <a:ea typeface="黑体" pitchFamily="2" charset="-122"/>
            </a:endParaRPr>
          </a:p>
          <a:p>
            <a:r>
              <a:rPr lang="en-US" altLang="zh-CN" sz="2000" dirty="0" smtClean="0">
                <a:solidFill>
                  <a:srgbClr val="FF0000"/>
                </a:solidFill>
                <a:ea typeface="黑体" pitchFamily="2" charset="-122"/>
              </a:rPr>
              <a:t>3</a:t>
            </a:r>
            <a:r>
              <a:rPr lang="zh-CN" altLang="en-US" sz="2000" dirty="0" smtClean="0">
                <a:solidFill>
                  <a:srgbClr val="FF0000"/>
                </a:solidFill>
                <a:ea typeface="黑体" pitchFamily="2" charset="-122"/>
              </a:rPr>
              <a:t>、关联的</a:t>
            </a:r>
            <a:r>
              <a:rPr lang="en-US" altLang="zh-CN" sz="2000" dirty="0" smtClean="0">
                <a:solidFill>
                  <a:srgbClr val="FF0000"/>
                </a:solidFill>
                <a:ea typeface="黑体" pitchFamily="2" charset="-122"/>
              </a:rPr>
              <a:t>PDF</a:t>
            </a:r>
            <a:r>
              <a:rPr lang="zh-CN" altLang="en-US" sz="2000" dirty="0" smtClean="0">
                <a:solidFill>
                  <a:srgbClr val="FF0000"/>
                </a:solidFill>
                <a:ea typeface="黑体" pitchFamily="2" charset="-122"/>
              </a:rPr>
              <a:t>全文存贮在</a:t>
            </a:r>
            <a:r>
              <a:rPr lang="en-US" altLang="zh-CN" sz="2000" dirty="0" smtClean="0">
                <a:solidFill>
                  <a:srgbClr val="FF0000"/>
                </a:solidFill>
                <a:ea typeface="黑体" pitchFamily="2" charset="-122"/>
              </a:rPr>
              <a:t>.data</a:t>
            </a:r>
            <a:r>
              <a:rPr lang="zh-CN" altLang="en-US" sz="2000" dirty="0" smtClean="0">
                <a:solidFill>
                  <a:srgbClr val="FF0000"/>
                </a:solidFill>
                <a:ea typeface="黑体" pitchFamily="2" charset="-122"/>
              </a:rPr>
              <a:t>文件夹中！</a:t>
            </a:r>
            <a:endParaRPr lang="zh-CN" altLang="en-US" sz="2000" dirty="0">
              <a:solidFill>
                <a:srgbClr val="FF0000"/>
              </a:solidFill>
              <a:ea typeface="黑体" pitchFamily="2" charset="-122"/>
            </a:endParaRPr>
          </a:p>
        </p:txBody>
      </p:sp>
      <p:sp>
        <p:nvSpPr>
          <p:cNvPr id="9" name="圆角矩形 8"/>
          <p:cNvSpPr/>
          <p:nvPr/>
        </p:nvSpPr>
        <p:spPr>
          <a:xfrm>
            <a:off x="0" y="1700808"/>
            <a:ext cx="1080120" cy="1440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5236" name="Picture 4" descr="C:\Users\liyang\AppData\Roaming\Tencent\Users\124618365\QQ\WinTemp\RichOle\(BCE%$TL6UO@)E{S~(DFE}X.png"/>
          <p:cNvPicPr>
            <a:picLocks noChangeAspect="1" noChangeArrowheads="1"/>
          </p:cNvPicPr>
          <p:nvPr/>
        </p:nvPicPr>
        <p:blipFill>
          <a:blip r:embed="rId4" cstate="print"/>
          <a:srcRect/>
          <a:stretch>
            <a:fillRect/>
          </a:stretch>
        </p:blipFill>
        <p:spPr bwMode="auto">
          <a:xfrm>
            <a:off x="3275856" y="2708920"/>
            <a:ext cx="1838325" cy="581025"/>
          </a:xfrm>
          <a:prstGeom prst="rect">
            <a:avLst/>
          </a:prstGeom>
          <a:noFill/>
        </p:spPr>
      </p:pic>
      <p:sp>
        <p:nvSpPr>
          <p:cNvPr id="12" name="Rectangle 2"/>
          <p:cNvSpPr>
            <a:spLocks noGrp="1" noChangeArrowheads="1"/>
          </p:cNvSpPr>
          <p:nvPr>
            <p:ph type="title"/>
          </p:nvPr>
        </p:nvSpPr>
        <p:spPr>
          <a:xfrm>
            <a:off x="611188" y="188913"/>
            <a:ext cx="7993062" cy="1143000"/>
          </a:xfrm>
        </p:spPr>
        <p:txBody>
          <a:bodyPr/>
          <a:lstStyle/>
          <a:p>
            <a:pPr eaLnBrk="1" hangingPunct="1"/>
            <a:r>
              <a:rPr lang="zh-CN" altLang="en-US" dirty="0" smtClean="0"/>
              <a:t>第一步：建立个人文献库</a:t>
            </a:r>
          </a:p>
        </p:txBody>
      </p:sp>
      <p:pic>
        <p:nvPicPr>
          <p:cNvPr id="2051" name="Picture 3"/>
          <p:cNvPicPr>
            <a:picLocks noChangeAspect="1" noChangeArrowheads="1"/>
          </p:cNvPicPr>
          <p:nvPr/>
        </p:nvPicPr>
        <p:blipFill>
          <a:blip r:embed="rId5" cstate="print"/>
          <a:srcRect r="1851" b="6688"/>
          <a:stretch>
            <a:fillRect/>
          </a:stretch>
        </p:blipFill>
        <p:spPr bwMode="auto">
          <a:xfrm>
            <a:off x="0" y="1268760"/>
            <a:ext cx="9143999" cy="5589240"/>
          </a:xfrm>
          <a:prstGeom prst="rect">
            <a:avLst/>
          </a:prstGeom>
          <a:noFill/>
          <a:ln w="9525">
            <a:noFill/>
            <a:miter lim="800000"/>
            <a:headEnd/>
            <a:tailEnd/>
          </a:ln>
        </p:spPr>
      </p:pic>
    </p:spTree>
    <p:extLst>
      <p:ext uri="{BB962C8B-B14F-4D97-AF65-F5344CB8AC3E}">
        <p14:creationId xmlns:p14="http://schemas.microsoft.com/office/powerpoint/2010/main" xmlns="" val="55452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2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2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矩形 2"/>
          <p:cNvSpPr>
            <a:spLocks noChangeArrowheads="1"/>
          </p:cNvSpPr>
          <p:nvPr/>
        </p:nvSpPr>
        <p:spPr bwMode="auto">
          <a:xfrm>
            <a:off x="3492500" y="2047488"/>
            <a:ext cx="5113338" cy="2677656"/>
          </a:xfrm>
          <a:prstGeom prst="rect">
            <a:avLst/>
          </a:prstGeom>
          <a:noFill/>
          <a:ln w="9525">
            <a:noFill/>
            <a:miter lim="800000"/>
            <a:headEnd/>
            <a:tailEnd/>
          </a:ln>
        </p:spPr>
        <p:txBody>
          <a:bodyPr>
            <a:spAutoFit/>
          </a:bodyPr>
          <a:lstStyle/>
          <a:p>
            <a:pPr>
              <a:defRPr/>
            </a:pPr>
            <a:r>
              <a:rPr lang="zh-CN" altLang="en-US" sz="2400" b="1" dirty="0">
                <a:latin typeface="+mn-ea"/>
                <a:ea typeface="+mn-ea"/>
              </a:rPr>
              <a:t>需求</a:t>
            </a:r>
            <a:r>
              <a:rPr lang="en-US" altLang="en-US" sz="2400" b="1" dirty="0" smtClean="0">
                <a:latin typeface="+mn-ea"/>
                <a:ea typeface="+mn-ea"/>
              </a:rPr>
              <a:t>1</a:t>
            </a:r>
            <a:r>
              <a:rPr lang="zh-CN" altLang="en-US" sz="2400" dirty="0">
                <a:latin typeface="+mn-ea"/>
                <a:ea typeface="+mn-ea"/>
              </a:rPr>
              <a:t>：面向研究主题领域或研究方向，如何发现和跟踪本领域或本方向的有</a:t>
            </a:r>
            <a:r>
              <a:rPr lang="zh-CN" altLang="en-US" sz="2400" u="sng" dirty="0">
                <a:latin typeface="+mn-ea"/>
                <a:ea typeface="+mn-ea"/>
              </a:rPr>
              <a:t>重要参考价值的文献</a:t>
            </a:r>
            <a:r>
              <a:rPr lang="en-US" altLang="zh-CN" sz="2400" dirty="0">
                <a:latin typeface="+mn-ea"/>
                <a:ea typeface="+mn-ea"/>
              </a:rPr>
              <a:t>? </a:t>
            </a:r>
            <a:endParaRPr lang="en-US" altLang="zh-CN" sz="2400" dirty="0" smtClean="0">
              <a:latin typeface="+mn-ea"/>
              <a:ea typeface="+mn-ea"/>
            </a:endParaRPr>
          </a:p>
          <a:p>
            <a:pPr>
              <a:defRPr/>
            </a:pPr>
            <a:r>
              <a:rPr lang="zh-CN" altLang="en-US" sz="2400" b="1" dirty="0">
                <a:latin typeface="+mn-ea"/>
                <a:ea typeface="+mn-ea"/>
              </a:rPr>
              <a:t>需求</a:t>
            </a:r>
            <a:r>
              <a:rPr lang="en-US" altLang="zh-CN" sz="2400" b="1" dirty="0" smtClean="0">
                <a:latin typeface="+mn-ea"/>
                <a:ea typeface="+mn-ea"/>
              </a:rPr>
              <a:t>2</a:t>
            </a:r>
            <a:r>
              <a:rPr lang="zh-CN" altLang="en-US" sz="2400" dirty="0" smtClean="0">
                <a:latin typeface="+mn-ea"/>
                <a:ea typeface="+mn-ea"/>
              </a:rPr>
              <a:t>：如何</a:t>
            </a:r>
            <a:r>
              <a:rPr lang="zh-CN" altLang="en-US" sz="2400" dirty="0">
                <a:latin typeface="+mn-ea"/>
                <a:ea typeface="+mn-ea"/>
              </a:rPr>
              <a:t>查找</a:t>
            </a:r>
            <a:r>
              <a:rPr lang="zh-CN" altLang="en-US" sz="2400" u="sng" dirty="0">
                <a:latin typeface="+mn-ea"/>
                <a:ea typeface="+mn-ea"/>
              </a:rPr>
              <a:t>顶级机构、核心期刊、重要作者</a:t>
            </a:r>
            <a:r>
              <a:rPr lang="zh-CN" altLang="en-US" sz="2400" dirty="0" smtClean="0">
                <a:latin typeface="+mn-ea"/>
                <a:ea typeface="+mn-ea"/>
              </a:rPr>
              <a:t>？</a:t>
            </a:r>
            <a:endParaRPr lang="en-US" altLang="zh-CN" sz="2400" dirty="0" smtClean="0">
              <a:latin typeface="+mn-ea"/>
              <a:ea typeface="+mn-ea"/>
            </a:endParaRPr>
          </a:p>
          <a:p>
            <a:pPr>
              <a:defRPr/>
            </a:pPr>
            <a:r>
              <a:rPr lang="zh-CN" altLang="en-US" sz="2400" dirty="0" smtClean="0">
                <a:latin typeface="+mn-ea"/>
                <a:ea typeface="+mn-ea"/>
              </a:rPr>
              <a:t>解决</a:t>
            </a:r>
            <a:r>
              <a:rPr lang="zh-CN" altLang="en-US" sz="2400" dirty="0">
                <a:latin typeface="+mn-ea"/>
                <a:ea typeface="+mn-ea"/>
              </a:rPr>
              <a:t>了上述问题</a:t>
            </a:r>
            <a:r>
              <a:rPr lang="en-US" altLang="zh-CN" sz="2400" dirty="0">
                <a:latin typeface="+mn-ea"/>
                <a:ea typeface="+mn-ea"/>
              </a:rPr>
              <a:t>,</a:t>
            </a:r>
            <a:r>
              <a:rPr lang="zh-CN" altLang="en-US" sz="2400" dirty="0">
                <a:latin typeface="+mn-ea"/>
                <a:ea typeface="+mn-ea"/>
              </a:rPr>
              <a:t>大家还可以从需求的角度出发</a:t>
            </a:r>
            <a:r>
              <a:rPr lang="en-US" altLang="zh-CN" sz="2400" dirty="0">
                <a:latin typeface="+mn-ea"/>
                <a:ea typeface="+mn-ea"/>
              </a:rPr>
              <a:t>,</a:t>
            </a:r>
            <a:r>
              <a:rPr lang="zh-CN" altLang="en-US" sz="2400" dirty="0">
                <a:latin typeface="+mn-ea"/>
                <a:ea typeface="+mn-ea"/>
              </a:rPr>
              <a:t>挖掘出更多的解决方案</a:t>
            </a:r>
            <a:r>
              <a:rPr lang="en-US" altLang="zh-CN" sz="2400" dirty="0">
                <a:latin typeface="+mn-ea"/>
                <a:ea typeface="+mn-ea"/>
              </a:rPr>
              <a:t>!</a:t>
            </a:r>
            <a:endParaRPr lang="zh-CN" altLang="en-US" sz="2400" dirty="0">
              <a:latin typeface="+mn-ea"/>
              <a:ea typeface="+mn-ea"/>
            </a:endParaRPr>
          </a:p>
        </p:txBody>
      </p:sp>
      <p:sp>
        <p:nvSpPr>
          <p:cNvPr id="4" name="标题 1"/>
          <p:cNvSpPr txBox="1">
            <a:spLocks/>
          </p:cNvSpPr>
          <p:nvPr/>
        </p:nvSpPr>
        <p:spPr bwMode="auto">
          <a:xfrm>
            <a:off x="609600" y="557213"/>
            <a:ext cx="8229600" cy="863600"/>
          </a:xfrm>
          <a:prstGeom prst="rect">
            <a:avLst/>
          </a:prstGeom>
          <a:noFill/>
          <a:ln w="9525">
            <a:noFill/>
            <a:miter lim="800000"/>
            <a:headEnd/>
            <a:tailEnd/>
          </a:ln>
        </p:spPr>
        <p:txBody>
          <a:bodyPr anchor="ctr"/>
          <a:lstStyle/>
          <a:p>
            <a:pPr marL="514350" indent="-514350" algn="ctr" eaLnBrk="0" hangingPunct="0">
              <a:defRPr/>
            </a:pPr>
            <a:endParaRPr lang="zh-CN" altLang="en-US" sz="4000" kern="0" dirty="0">
              <a:solidFill>
                <a:schemeClr val="tx2"/>
              </a:solidFill>
              <a:latin typeface="+mj-lt"/>
              <a:ea typeface="+mj-ea"/>
              <a:cs typeface="+mj-cs"/>
            </a:endParaRPr>
          </a:p>
        </p:txBody>
      </p:sp>
      <p:sp>
        <p:nvSpPr>
          <p:cNvPr id="5" name="圆角矩形 4"/>
          <p:cNvSpPr/>
          <p:nvPr/>
        </p:nvSpPr>
        <p:spPr>
          <a:xfrm>
            <a:off x="539552" y="2708920"/>
            <a:ext cx="2303462" cy="57467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t>需求和目标</a:t>
            </a:r>
          </a:p>
        </p:txBody>
      </p:sp>
      <p:sp>
        <p:nvSpPr>
          <p:cNvPr id="7173" name="矩形 5"/>
          <p:cNvSpPr>
            <a:spLocks noChangeArrowheads="1"/>
          </p:cNvSpPr>
          <p:nvPr/>
        </p:nvSpPr>
        <p:spPr bwMode="auto">
          <a:xfrm>
            <a:off x="1394518" y="5649187"/>
            <a:ext cx="6624638" cy="46037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400" b="1"/>
              <a:t>我该怎么做才能实现上述需求，完成上述目标？</a:t>
            </a:r>
            <a:endParaRPr lang="en-US" altLang="zh-CN" sz="2400" b="1"/>
          </a:p>
        </p:txBody>
      </p:sp>
      <p:sp>
        <p:nvSpPr>
          <p:cNvPr id="7174" name="标题 1"/>
          <p:cNvSpPr>
            <a:spLocks noGrp="1"/>
          </p:cNvSpPr>
          <p:nvPr>
            <p:ph type="title"/>
          </p:nvPr>
        </p:nvSpPr>
        <p:spPr>
          <a:xfrm>
            <a:off x="376238" y="1124744"/>
            <a:ext cx="8229600" cy="706437"/>
          </a:xfrm>
        </p:spPr>
        <p:txBody>
          <a:bodyPr/>
          <a:lstStyle/>
          <a:p>
            <a:r>
              <a:rPr lang="zh-CN" altLang="en-US" sz="3200" dirty="0" smtClean="0"/>
              <a:t>文献检索的核心问题</a:t>
            </a:r>
          </a:p>
        </p:txBody>
      </p:sp>
    </p:spTree>
    <p:extLst>
      <p:ext uri="{BB962C8B-B14F-4D97-AF65-F5344CB8AC3E}">
        <p14:creationId xmlns:p14="http://schemas.microsoft.com/office/powerpoint/2010/main" xmlns="" val="34959942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zh-CN" altLang="en-US" smtClean="0"/>
              <a:t>第二步：导入文献</a:t>
            </a:r>
          </a:p>
        </p:txBody>
      </p:sp>
      <p:sp>
        <p:nvSpPr>
          <p:cNvPr id="11267" name="Rectangle 3"/>
          <p:cNvSpPr>
            <a:spLocks noGrp="1" noChangeArrowheads="1"/>
          </p:cNvSpPr>
          <p:nvPr>
            <p:ph type="body" idx="1"/>
          </p:nvPr>
        </p:nvSpPr>
        <p:spPr/>
        <p:txBody>
          <a:bodyPr/>
          <a:lstStyle/>
          <a:p>
            <a:pPr eaLnBrk="1" hangingPunct="1"/>
            <a:r>
              <a:rPr lang="zh-CN" altLang="en-US" dirty="0" smtClean="0"/>
              <a:t>数据库检索导入</a:t>
            </a:r>
          </a:p>
          <a:p>
            <a:pPr eaLnBrk="1" hangingPunct="1"/>
            <a:r>
              <a:rPr lang="en-US" altLang="zh-CN" dirty="0" smtClean="0"/>
              <a:t>Google scholar/</a:t>
            </a:r>
            <a:r>
              <a:rPr lang="zh-CN" altLang="en-US" dirty="0" smtClean="0"/>
              <a:t>百度学术导入</a:t>
            </a:r>
          </a:p>
          <a:p>
            <a:pPr eaLnBrk="1" hangingPunct="1"/>
            <a:r>
              <a:rPr lang="zh-CN" altLang="en-US" dirty="0" smtClean="0"/>
              <a:t>手动导入</a:t>
            </a:r>
          </a:p>
          <a:p>
            <a:pPr eaLnBrk="1" hangingPunct="1"/>
            <a:r>
              <a:rPr lang="en-US" altLang="zh-CN" dirty="0" smtClean="0"/>
              <a:t>PDF/</a:t>
            </a:r>
            <a:r>
              <a:rPr lang="zh-CN" altLang="en-US" dirty="0" smtClean="0"/>
              <a:t>文件夹导入</a:t>
            </a:r>
          </a:p>
          <a:p>
            <a:pPr eaLnBrk="1" hangingPunct="1"/>
            <a:r>
              <a:rPr lang="zh-CN" altLang="en-US" dirty="0" smtClean="0"/>
              <a:t>在线检索</a:t>
            </a:r>
            <a:endParaRPr lang="en-US" altLang="zh-CN" dirty="0" smtClean="0"/>
          </a:p>
        </p:txBody>
      </p:sp>
    </p:spTree>
    <p:extLst>
      <p:ext uri="{BB962C8B-B14F-4D97-AF65-F5344CB8AC3E}">
        <p14:creationId xmlns:p14="http://schemas.microsoft.com/office/powerpoint/2010/main" xmlns="" val="12807410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zh-CN" altLang="en-US" smtClean="0"/>
              <a:t>第二步：导入文献</a:t>
            </a:r>
            <a:r>
              <a:rPr lang="en-US" altLang="zh-CN" smtClean="0"/>
              <a:t>-</a:t>
            </a:r>
            <a:r>
              <a:rPr lang="zh-CN" altLang="en-US" smtClean="0"/>
              <a:t>数据库导入</a:t>
            </a:r>
          </a:p>
        </p:txBody>
      </p:sp>
      <p:sp>
        <p:nvSpPr>
          <p:cNvPr id="12291" name="Rectangle 3"/>
          <p:cNvSpPr>
            <a:spLocks noGrp="1" noChangeArrowheads="1"/>
          </p:cNvSpPr>
          <p:nvPr>
            <p:ph type="body" idx="1"/>
          </p:nvPr>
        </p:nvSpPr>
        <p:spPr/>
        <p:txBody>
          <a:bodyPr/>
          <a:lstStyle/>
          <a:p>
            <a:pPr eaLnBrk="1" hangingPunct="1">
              <a:lnSpc>
                <a:spcPct val="110000"/>
              </a:lnSpc>
            </a:pPr>
            <a:r>
              <a:rPr lang="en-US" altLang="zh-CN" sz="3200" b="0" dirty="0" smtClean="0">
                <a:hlinkClick r:id="rId3"/>
              </a:rPr>
              <a:t>Web of Science</a:t>
            </a:r>
            <a:endParaRPr lang="en-US" altLang="zh-CN" sz="3200" b="0" dirty="0" smtClean="0"/>
          </a:p>
          <a:p>
            <a:pPr eaLnBrk="1" hangingPunct="1">
              <a:lnSpc>
                <a:spcPct val="110000"/>
              </a:lnSpc>
            </a:pPr>
            <a:r>
              <a:rPr lang="en-US" altLang="zh-CN" sz="3200" b="0" dirty="0" smtClean="0">
                <a:hlinkClick r:id="rId4"/>
              </a:rPr>
              <a:t>CNKI</a:t>
            </a:r>
            <a:endParaRPr lang="en-US" altLang="zh-CN" sz="3200" b="0" dirty="0" smtClean="0"/>
          </a:p>
        </p:txBody>
      </p:sp>
    </p:spTree>
    <p:extLst>
      <p:ext uri="{BB962C8B-B14F-4D97-AF65-F5344CB8AC3E}">
        <p14:creationId xmlns:p14="http://schemas.microsoft.com/office/powerpoint/2010/main" xmlns="" val="1731112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p:cNvPicPr>
            <a:picLocks noChangeAspect="1" noChangeArrowheads="1"/>
          </p:cNvPicPr>
          <p:nvPr/>
        </p:nvPicPr>
        <p:blipFill>
          <a:blip r:embed="rId2" cstate="print"/>
          <a:srcRect l="9599" t="15547" r="9046" b="8657"/>
          <a:stretch>
            <a:fillRect/>
          </a:stretch>
        </p:blipFill>
        <p:spPr bwMode="auto">
          <a:xfrm>
            <a:off x="35496" y="1340768"/>
            <a:ext cx="9210478" cy="5517232"/>
          </a:xfrm>
          <a:prstGeom prst="rect">
            <a:avLst/>
          </a:prstGeom>
          <a:noFill/>
          <a:ln w="9525">
            <a:noFill/>
            <a:miter lim="800000"/>
            <a:headEnd/>
            <a:tailEnd/>
          </a:ln>
        </p:spPr>
      </p:pic>
      <p:sp>
        <p:nvSpPr>
          <p:cNvPr id="2" name="标题 1"/>
          <p:cNvSpPr>
            <a:spLocks noGrp="1"/>
          </p:cNvSpPr>
          <p:nvPr>
            <p:ph type="title"/>
          </p:nvPr>
        </p:nvSpPr>
        <p:spPr/>
        <p:txBody>
          <a:bodyPr/>
          <a:lstStyle/>
          <a:p>
            <a:r>
              <a:rPr lang="zh-CN" altLang="en-US" dirty="0" smtClean="0"/>
              <a:t>第二步：导入文献</a:t>
            </a:r>
            <a:r>
              <a:rPr lang="en-US" altLang="zh-CN" dirty="0" smtClean="0"/>
              <a:t>-WOS </a:t>
            </a:r>
            <a:r>
              <a:rPr lang="zh-CN" altLang="en-US" dirty="0" smtClean="0"/>
              <a:t>导入</a:t>
            </a:r>
            <a:endParaRPr lang="zh-CN" altLang="en-US" dirty="0"/>
          </a:p>
        </p:txBody>
      </p:sp>
      <p:pic>
        <p:nvPicPr>
          <p:cNvPr id="99330" name="Picture 2"/>
          <p:cNvPicPr>
            <a:picLocks noChangeAspect="1" noChangeArrowheads="1"/>
          </p:cNvPicPr>
          <p:nvPr/>
        </p:nvPicPr>
        <p:blipFill>
          <a:blip r:embed="rId3" cstate="print"/>
          <a:srcRect l="42887" t="49828" r="37743" b="36391"/>
          <a:stretch>
            <a:fillRect/>
          </a:stretch>
        </p:blipFill>
        <p:spPr bwMode="auto">
          <a:xfrm>
            <a:off x="3779912" y="3861048"/>
            <a:ext cx="2520280" cy="1008112"/>
          </a:xfrm>
          <a:prstGeom prst="rect">
            <a:avLst/>
          </a:prstGeom>
          <a:noFill/>
          <a:ln w="25400">
            <a:solidFill>
              <a:srgbClr val="FF0000"/>
            </a:solidFill>
            <a:miter lim="800000"/>
            <a:headEnd/>
            <a:tailEnd/>
          </a:ln>
        </p:spPr>
      </p:pic>
      <p:sp>
        <p:nvSpPr>
          <p:cNvPr id="7" name="圆角矩形 6"/>
          <p:cNvSpPr/>
          <p:nvPr/>
        </p:nvSpPr>
        <p:spPr>
          <a:xfrm>
            <a:off x="3707904" y="3545252"/>
            <a:ext cx="1584176" cy="3157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3779912" y="4049308"/>
            <a:ext cx="1584176" cy="2437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9332" name="Picture 4" descr="C:\Users\liyang\AppData\Roaming\Tencent\Users\124618365\QQ\WinTemp\RichOle\RX[@C)IP244W5PMG6H(L}%P.png"/>
          <p:cNvPicPr>
            <a:picLocks noChangeAspect="1" noChangeArrowheads="1"/>
          </p:cNvPicPr>
          <p:nvPr/>
        </p:nvPicPr>
        <p:blipFill>
          <a:blip r:embed="rId4" cstate="print"/>
          <a:srcRect/>
          <a:stretch>
            <a:fillRect/>
          </a:stretch>
        </p:blipFill>
        <p:spPr bwMode="auto">
          <a:xfrm>
            <a:off x="2339752" y="5013176"/>
            <a:ext cx="4924425" cy="1800225"/>
          </a:xfrm>
          <a:prstGeom prst="rect">
            <a:avLst/>
          </a:prstGeom>
          <a:noFill/>
          <a:ln w="31750">
            <a:solidFill>
              <a:srgbClr val="FF0000"/>
            </a:solidFill>
          </a:ln>
        </p:spPr>
      </p:pic>
      <p:pic>
        <p:nvPicPr>
          <p:cNvPr id="99333" name="Picture 5" descr="C:\Users\liyang\AppData\Roaming\Tencent\Users\124618365\QQ\WinTemp\RichOle\3W[MXQDCHS0~5SI9`1ZXONO.png"/>
          <p:cNvPicPr>
            <a:picLocks noChangeAspect="1" noChangeArrowheads="1"/>
          </p:cNvPicPr>
          <p:nvPr/>
        </p:nvPicPr>
        <p:blipFill>
          <a:blip r:embed="rId5" cstate="print"/>
          <a:srcRect/>
          <a:stretch>
            <a:fillRect/>
          </a:stretch>
        </p:blipFill>
        <p:spPr bwMode="auto">
          <a:xfrm>
            <a:off x="2483768" y="4221088"/>
            <a:ext cx="4524375" cy="2419350"/>
          </a:xfrm>
          <a:prstGeom prst="rect">
            <a:avLst/>
          </a:prstGeom>
          <a:noFill/>
          <a:ln w="28575">
            <a:solidFill>
              <a:srgbClr val="FF0000"/>
            </a:solidFill>
          </a:ln>
        </p:spPr>
      </p:pic>
    </p:spTree>
    <p:extLst>
      <p:ext uri="{BB962C8B-B14F-4D97-AF65-F5344CB8AC3E}">
        <p14:creationId xmlns:p14="http://schemas.microsoft.com/office/powerpoint/2010/main" xmlns="" val="392102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3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3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93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9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2" cstate="print"/>
          <a:srcRect r="29722" b="23219"/>
          <a:stretch>
            <a:fillRect/>
          </a:stretch>
        </p:blipFill>
        <p:spPr bwMode="auto">
          <a:xfrm>
            <a:off x="0" y="1241376"/>
            <a:ext cx="9144000" cy="5616624"/>
          </a:xfrm>
          <a:prstGeom prst="rect">
            <a:avLst/>
          </a:prstGeom>
          <a:noFill/>
          <a:ln w="9525">
            <a:noFill/>
            <a:miter lim="800000"/>
            <a:headEnd/>
            <a:tailEnd/>
          </a:ln>
        </p:spPr>
      </p:pic>
      <p:sp>
        <p:nvSpPr>
          <p:cNvPr id="8" name="圆角矩形 7"/>
          <p:cNvSpPr/>
          <p:nvPr/>
        </p:nvSpPr>
        <p:spPr>
          <a:xfrm>
            <a:off x="1619672" y="2996952"/>
            <a:ext cx="1584176" cy="3157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zh-CN" altLang="en-US" dirty="0" smtClean="0"/>
              <a:t>第二步：导入文献</a:t>
            </a:r>
            <a:r>
              <a:rPr lang="en-US" altLang="zh-CN" dirty="0" smtClean="0"/>
              <a:t>-WOS</a:t>
            </a:r>
            <a:r>
              <a:rPr lang="zh-CN" altLang="en-US" dirty="0" smtClean="0"/>
              <a:t>导入</a:t>
            </a:r>
            <a:endParaRPr lang="zh-CN" altLang="en-US" dirty="0"/>
          </a:p>
        </p:txBody>
      </p:sp>
      <p:sp>
        <p:nvSpPr>
          <p:cNvPr id="4" name="页脚占位符 3"/>
          <p:cNvSpPr>
            <a:spLocks noGrp="1"/>
          </p:cNvSpPr>
          <p:nvPr>
            <p:ph type="ftr" sz="quarter" idx="10"/>
          </p:nvPr>
        </p:nvSpPr>
        <p:spPr/>
        <p:txBody>
          <a:bodyPr/>
          <a:lstStyle/>
          <a:p>
            <a:pPr>
              <a:defRPr/>
            </a:pPr>
            <a:r>
              <a:rPr lang="en-US" altLang="zh-CN" smtClean="0"/>
              <a:t>采用视图页脚填写课件名称</a:t>
            </a:r>
            <a:endParaRPr lang="en-US" altLang="zh-CN"/>
          </a:p>
        </p:txBody>
      </p:sp>
      <p:sp>
        <p:nvSpPr>
          <p:cNvPr id="11" name="TextBox 10"/>
          <p:cNvSpPr txBox="1"/>
          <p:nvPr/>
        </p:nvSpPr>
        <p:spPr>
          <a:xfrm>
            <a:off x="2123728" y="3429000"/>
            <a:ext cx="936104" cy="400110"/>
          </a:xfrm>
          <a:prstGeom prst="rect">
            <a:avLst/>
          </a:prstGeom>
          <a:noFill/>
        </p:spPr>
        <p:txBody>
          <a:bodyPr wrap="square" rtlCol="0">
            <a:spAutoFit/>
          </a:bodyPr>
          <a:lstStyle/>
          <a:p>
            <a:r>
              <a:rPr lang="zh-CN" altLang="en-US" sz="2000" b="1" dirty="0" smtClean="0">
                <a:solidFill>
                  <a:srgbClr val="FF0000"/>
                </a:solidFill>
              </a:rPr>
              <a:t>双击</a:t>
            </a:r>
            <a:endParaRPr lang="zh-CN" altLang="en-US" sz="2000" b="1" dirty="0">
              <a:solidFill>
                <a:srgbClr val="FF0000"/>
              </a:solidFill>
            </a:endParaRPr>
          </a:p>
        </p:txBody>
      </p:sp>
      <p:pic>
        <p:nvPicPr>
          <p:cNvPr id="3076" name="Picture 4"/>
          <p:cNvPicPr>
            <a:picLocks noChangeAspect="1" noChangeArrowheads="1"/>
          </p:cNvPicPr>
          <p:nvPr/>
        </p:nvPicPr>
        <p:blipFill>
          <a:blip r:embed="rId3" cstate="print"/>
          <a:srcRect r="5363" b="5704"/>
          <a:stretch>
            <a:fillRect/>
          </a:stretch>
        </p:blipFill>
        <p:spPr bwMode="auto">
          <a:xfrm>
            <a:off x="0" y="1484784"/>
            <a:ext cx="9144000" cy="5122477"/>
          </a:xfrm>
          <a:prstGeom prst="rect">
            <a:avLst/>
          </a:prstGeom>
          <a:noFill/>
          <a:ln w="9525">
            <a:noFill/>
            <a:miter lim="800000"/>
            <a:headEnd/>
            <a:tailEnd/>
          </a:ln>
        </p:spPr>
      </p:pic>
      <p:sp>
        <p:nvSpPr>
          <p:cNvPr id="13" name="矩形 12"/>
          <p:cNvSpPr/>
          <p:nvPr/>
        </p:nvSpPr>
        <p:spPr>
          <a:xfrm>
            <a:off x="1475656" y="2708920"/>
            <a:ext cx="504056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46823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6641" t="13407" r="4810" b="10797"/>
          <a:stretch>
            <a:fillRect/>
          </a:stretch>
        </p:blipFill>
        <p:spPr bwMode="auto">
          <a:xfrm>
            <a:off x="0" y="1556792"/>
            <a:ext cx="9144000" cy="4464496"/>
          </a:xfrm>
          <a:prstGeom prst="rect">
            <a:avLst/>
          </a:prstGeom>
          <a:noFill/>
          <a:ln w="9525">
            <a:noFill/>
            <a:miter lim="800000"/>
            <a:headEnd/>
            <a:tailEnd/>
          </a:ln>
        </p:spPr>
      </p:pic>
      <p:sp>
        <p:nvSpPr>
          <p:cNvPr id="2" name="标题 1"/>
          <p:cNvSpPr>
            <a:spLocks noGrp="1"/>
          </p:cNvSpPr>
          <p:nvPr>
            <p:ph type="title"/>
          </p:nvPr>
        </p:nvSpPr>
        <p:spPr/>
        <p:txBody>
          <a:bodyPr/>
          <a:lstStyle/>
          <a:p>
            <a:r>
              <a:rPr lang="zh-CN" altLang="en-US" dirty="0" smtClean="0"/>
              <a:t>第二步：导入文献</a:t>
            </a:r>
            <a:r>
              <a:rPr lang="en-US" altLang="zh-CN" dirty="0" smtClean="0"/>
              <a:t>-CNKI</a:t>
            </a:r>
            <a:r>
              <a:rPr lang="zh-CN" altLang="en-US" dirty="0" smtClean="0"/>
              <a:t>导入</a:t>
            </a:r>
            <a:endParaRPr lang="zh-CN" altLang="en-US" dirty="0"/>
          </a:p>
        </p:txBody>
      </p:sp>
      <p:sp>
        <p:nvSpPr>
          <p:cNvPr id="4" name="页脚占位符 3"/>
          <p:cNvSpPr>
            <a:spLocks noGrp="1"/>
          </p:cNvSpPr>
          <p:nvPr>
            <p:ph type="ftr" sz="quarter" idx="10"/>
          </p:nvPr>
        </p:nvSpPr>
        <p:spPr/>
        <p:txBody>
          <a:bodyPr/>
          <a:lstStyle/>
          <a:p>
            <a:pPr>
              <a:defRPr/>
            </a:pPr>
            <a:r>
              <a:rPr lang="en-US" altLang="zh-CN" smtClean="0"/>
              <a:t>采用视图页脚填写课件名称</a:t>
            </a:r>
            <a:endParaRPr lang="en-US" altLang="zh-CN"/>
          </a:p>
        </p:txBody>
      </p:sp>
      <p:sp>
        <p:nvSpPr>
          <p:cNvPr id="6" name="圆角矩形 5"/>
          <p:cNvSpPr/>
          <p:nvPr/>
        </p:nvSpPr>
        <p:spPr>
          <a:xfrm>
            <a:off x="0" y="4005064"/>
            <a:ext cx="360040" cy="3157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1763688" y="3429000"/>
            <a:ext cx="93610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96225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7475" t="12422" r="7023" b="8829"/>
          <a:stretch>
            <a:fillRect/>
          </a:stretch>
        </p:blipFill>
        <p:spPr bwMode="auto">
          <a:xfrm>
            <a:off x="34480" y="1412776"/>
            <a:ext cx="9109520" cy="4717119"/>
          </a:xfrm>
          <a:prstGeom prst="rect">
            <a:avLst/>
          </a:prstGeom>
          <a:noFill/>
          <a:ln w="9525">
            <a:noFill/>
            <a:miter lim="800000"/>
            <a:headEnd/>
            <a:tailEnd/>
          </a:ln>
        </p:spPr>
      </p:pic>
      <p:sp>
        <p:nvSpPr>
          <p:cNvPr id="3" name="内容占位符 2"/>
          <p:cNvSpPr>
            <a:spLocks noGrp="1"/>
          </p:cNvSpPr>
          <p:nvPr>
            <p:ph idx="1"/>
          </p:nvPr>
        </p:nvSpPr>
        <p:spPr/>
        <p:txBody>
          <a:bodyPr/>
          <a:lstStyle/>
          <a:p>
            <a:endParaRPr lang="zh-CN" altLang="en-US"/>
          </a:p>
        </p:txBody>
      </p:sp>
      <p:sp>
        <p:nvSpPr>
          <p:cNvPr id="4" name="页脚占位符 3"/>
          <p:cNvSpPr>
            <a:spLocks noGrp="1"/>
          </p:cNvSpPr>
          <p:nvPr>
            <p:ph type="ftr" sz="quarter" idx="10"/>
          </p:nvPr>
        </p:nvSpPr>
        <p:spPr/>
        <p:txBody>
          <a:bodyPr/>
          <a:lstStyle/>
          <a:p>
            <a:pPr>
              <a:defRPr/>
            </a:pPr>
            <a:r>
              <a:rPr lang="en-US" altLang="zh-CN" smtClean="0"/>
              <a:t>采用视图页脚填写课件名称</a:t>
            </a:r>
            <a:endParaRPr lang="en-US" altLang="zh-CN"/>
          </a:p>
        </p:txBody>
      </p:sp>
      <p:sp>
        <p:nvSpPr>
          <p:cNvPr id="6" name="圆角矩形 5"/>
          <p:cNvSpPr/>
          <p:nvPr/>
        </p:nvSpPr>
        <p:spPr>
          <a:xfrm>
            <a:off x="0" y="4581128"/>
            <a:ext cx="100811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2123728" y="2924944"/>
            <a:ext cx="100811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标题 1"/>
          <p:cNvSpPr>
            <a:spLocks noGrp="1"/>
          </p:cNvSpPr>
          <p:nvPr>
            <p:ph type="title"/>
          </p:nvPr>
        </p:nvSpPr>
        <p:spPr>
          <a:xfrm>
            <a:off x="611188" y="188913"/>
            <a:ext cx="7993062" cy="1143000"/>
          </a:xfrm>
        </p:spPr>
        <p:txBody>
          <a:bodyPr/>
          <a:lstStyle/>
          <a:p>
            <a:r>
              <a:rPr lang="zh-CN" altLang="en-US" dirty="0" smtClean="0"/>
              <a:t>第二步：导入文献</a:t>
            </a:r>
            <a:r>
              <a:rPr lang="en-US" altLang="zh-CN" dirty="0" smtClean="0"/>
              <a:t>- CNKI</a:t>
            </a:r>
            <a:r>
              <a:rPr lang="zh-CN" altLang="en-US" dirty="0" smtClean="0"/>
              <a:t>导入</a:t>
            </a:r>
            <a:endParaRPr lang="zh-CN" altLang="en-US" dirty="0"/>
          </a:p>
        </p:txBody>
      </p:sp>
      <p:pic>
        <p:nvPicPr>
          <p:cNvPr id="6147" name="Picture 3"/>
          <p:cNvPicPr>
            <a:picLocks noChangeAspect="1" noChangeArrowheads="1"/>
          </p:cNvPicPr>
          <p:nvPr/>
        </p:nvPicPr>
        <p:blipFill>
          <a:blip r:embed="rId3" cstate="print"/>
          <a:srcRect l="32099" t="18329" r="31928" b="31469"/>
          <a:stretch>
            <a:fillRect/>
          </a:stretch>
        </p:blipFill>
        <p:spPr bwMode="auto">
          <a:xfrm>
            <a:off x="2267744" y="2276872"/>
            <a:ext cx="4680520" cy="3672408"/>
          </a:xfrm>
          <a:prstGeom prst="rect">
            <a:avLst/>
          </a:prstGeom>
          <a:noFill/>
          <a:ln w="9525">
            <a:noFill/>
            <a:miter lim="800000"/>
            <a:headEnd/>
            <a:tailEnd/>
          </a:ln>
        </p:spPr>
      </p:pic>
    </p:spTree>
    <p:extLst>
      <p:ext uri="{BB962C8B-B14F-4D97-AF65-F5344CB8AC3E}">
        <p14:creationId xmlns:p14="http://schemas.microsoft.com/office/powerpoint/2010/main" xmlns="" val="330965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b="6250"/>
          <a:stretch>
            <a:fillRect/>
          </a:stretch>
        </p:blipFill>
        <p:spPr bwMode="auto">
          <a:xfrm>
            <a:off x="0" y="1556792"/>
            <a:ext cx="9144000" cy="4819678"/>
          </a:xfrm>
          <a:prstGeom prst="rect">
            <a:avLst/>
          </a:prstGeom>
          <a:noFill/>
          <a:ln w="9525">
            <a:noFill/>
            <a:miter lim="800000"/>
            <a:headEnd/>
            <a:tailEnd/>
          </a:ln>
        </p:spPr>
      </p:pic>
      <p:sp>
        <p:nvSpPr>
          <p:cNvPr id="2" name="标题 1"/>
          <p:cNvSpPr>
            <a:spLocks noGrp="1"/>
          </p:cNvSpPr>
          <p:nvPr>
            <p:ph type="title"/>
          </p:nvPr>
        </p:nvSpPr>
        <p:spPr/>
        <p:txBody>
          <a:bodyPr/>
          <a:lstStyle/>
          <a:p>
            <a:r>
              <a:rPr lang="zh-CN" altLang="en-US" dirty="0" smtClean="0"/>
              <a:t>第二步：导入文献</a:t>
            </a:r>
            <a:endParaRPr lang="zh-CN" altLang="en-US" dirty="0"/>
          </a:p>
        </p:txBody>
      </p:sp>
      <p:sp>
        <p:nvSpPr>
          <p:cNvPr id="4" name="页脚占位符 3"/>
          <p:cNvSpPr>
            <a:spLocks noGrp="1"/>
          </p:cNvSpPr>
          <p:nvPr>
            <p:ph type="ftr" sz="quarter" idx="10"/>
          </p:nvPr>
        </p:nvSpPr>
        <p:spPr/>
        <p:txBody>
          <a:bodyPr/>
          <a:lstStyle/>
          <a:p>
            <a:pPr>
              <a:defRPr/>
            </a:pPr>
            <a:r>
              <a:rPr lang="en-US" altLang="zh-CN" smtClean="0"/>
              <a:t>采用视图页脚填写课件名称</a:t>
            </a:r>
            <a:endParaRPr lang="en-US" altLang="zh-CN"/>
          </a:p>
        </p:txBody>
      </p:sp>
      <p:sp>
        <p:nvSpPr>
          <p:cNvPr id="6" name="圆角矩形 5"/>
          <p:cNvSpPr/>
          <p:nvPr/>
        </p:nvSpPr>
        <p:spPr>
          <a:xfrm>
            <a:off x="2411760" y="3645024"/>
            <a:ext cx="792088" cy="1440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251520" y="3645024"/>
            <a:ext cx="1008112" cy="1440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5476" name="Picture 4"/>
          <p:cNvPicPr>
            <a:picLocks noChangeAspect="1" noChangeArrowheads="1"/>
          </p:cNvPicPr>
          <p:nvPr/>
        </p:nvPicPr>
        <p:blipFill>
          <a:blip r:embed="rId3" cstate="print"/>
          <a:srcRect l="33760" t="31297" r="33950" b="37031"/>
          <a:stretch>
            <a:fillRect/>
          </a:stretch>
        </p:blipFill>
        <p:spPr bwMode="auto">
          <a:xfrm>
            <a:off x="3707904" y="2924944"/>
            <a:ext cx="4201319" cy="2316832"/>
          </a:xfrm>
          <a:prstGeom prst="rect">
            <a:avLst/>
          </a:prstGeom>
          <a:noFill/>
          <a:ln w="9525">
            <a:noFill/>
            <a:miter lim="800000"/>
            <a:headEnd/>
            <a:tailEnd/>
          </a:ln>
        </p:spPr>
      </p:pic>
      <p:sp>
        <p:nvSpPr>
          <p:cNvPr id="11" name="圆角矩形 10"/>
          <p:cNvSpPr/>
          <p:nvPr/>
        </p:nvSpPr>
        <p:spPr>
          <a:xfrm>
            <a:off x="5220072" y="3429000"/>
            <a:ext cx="1800200"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5148064" y="3818536"/>
            <a:ext cx="1008112"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2"/>
          <p:cNvPicPr>
            <a:picLocks noChangeAspect="1" noChangeArrowheads="1"/>
          </p:cNvPicPr>
          <p:nvPr/>
        </p:nvPicPr>
        <p:blipFill>
          <a:blip r:embed="rId4" cstate="print"/>
          <a:srcRect l="11622" t="6891" r="12558" b="13376"/>
          <a:stretch>
            <a:fillRect/>
          </a:stretch>
        </p:blipFill>
        <p:spPr bwMode="auto">
          <a:xfrm>
            <a:off x="-37528" y="1268760"/>
            <a:ext cx="9181528" cy="5428495"/>
          </a:xfrm>
          <a:prstGeom prst="rect">
            <a:avLst/>
          </a:prstGeom>
          <a:noFill/>
          <a:ln w="9525">
            <a:noFill/>
            <a:miter lim="800000"/>
            <a:headEnd/>
            <a:tailEnd/>
          </a:ln>
        </p:spPr>
      </p:pic>
      <p:pic>
        <p:nvPicPr>
          <p:cNvPr id="14" name="Picture 2"/>
          <p:cNvPicPr>
            <a:picLocks noChangeAspect="1" noChangeArrowheads="1"/>
          </p:cNvPicPr>
          <p:nvPr/>
        </p:nvPicPr>
        <p:blipFill>
          <a:blip r:embed="rId5" cstate="print"/>
          <a:srcRect l="27118" t="31500" r="57939" b="55703"/>
          <a:stretch>
            <a:fillRect/>
          </a:stretch>
        </p:blipFill>
        <p:spPr bwMode="auto">
          <a:xfrm>
            <a:off x="1259632" y="2852936"/>
            <a:ext cx="1944216" cy="936104"/>
          </a:xfrm>
          <a:prstGeom prst="rect">
            <a:avLst/>
          </a:prstGeom>
          <a:noFill/>
          <a:ln w="9525">
            <a:noFill/>
            <a:miter lim="800000"/>
            <a:headEnd/>
            <a:tailEnd/>
          </a:ln>
        </p:spPr>
      </p:pic>
      <p:sp>
        <p:nvSpPr>
          <p:cNvPr id="15" name="矩形 14"/>
          <p:cNvSpPr/>
          <p:nvPr/>
        </p:nvSpPr>
        <p:spPr>
          <a:xfrm>
            <a:off x="0" y="2827178"/>
            <a:ext cx="11876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82890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4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zh-CN" altLang="en-US" smtClean="0"/>
              <a:t>第二步：导入文献</a:t>
            </a:r>
            <a:r>
              <a:rPr lang="en-US" altLang="zh-CN" smtClean="0"/>
              <a:t>-</a:t>
            </a:r>
            <a:r>
              <a:rPr lang="zh-CN" altLang="en-US" smtClean="0"/>
              <a:t>数据库导入</a:t>
            </a:r>
          </a:p>
        </p:txBody>
      </p:sp>
      <p:sp>
        <p:nvSpPr>
          <p:cNvPr id="13315" name="Rectangle 3"/>
          <p:cNvSpPr>
            <a:spLocks noGrp="1" noChangeArrowheads="1"/>
          </p:cNvSpPr>
          <p:nvPr>
            <p:ph type="body" idx="1"/>
          </p:nvPr>
        </p:nvSpPr>
        <p:spPr/>
        <p:txBody>
          <a:bodyPr/>
          <a:lstStyle/>
          <a:p>
            <a:pPr eaLnBrk="1" hangingPunct="1"/>
            <a:r>
              <a:rPr lang="zh-CN" altLang="en-US" dirty="0" smtClean="0"/>
              <a:t>总结一下：</a:t>
            </a:r>
          </a:p>
          <a:p>
            <a:pPr lvl="1" eaLnBrk="1" hangingPunct="1"/>
            <a:r>
              <a:rPr lang="zh-CN" altLang="en-US" dirty="0" smtClean="0"/>
              <a:t>检索</a:t>
            </a:r>
          </a:p>
          <a:p>
            <a:pPr lvl="1" eaLnBrk="1" hangingPunct="1"/>
            <a:r>
              <a:rPr lang="zh-CN" altLang="en-US" dirty="0" smtClean="0"/>
              <a:t>选择</a:t>
            </a:r>
          </a:p>
          <a:p>
            <a:pPr lvl="1" eaLnBrk="1" hangingPunct="1"/>
            <a:r>
              <a:rPr lang="zh-CN" altLang="en-US" dirty="0" smtClean="0"/>
              <a:t>导出（事先打开一个</a:t>
            </a:r>
            <a:r>
              <a:rPr lang="en-US" altLang="zh-CN" dirty="0" smtClean="0"/>
              <a:t>library</a:t>
            </a:r>
            <a:r>
              <a:rPr lang="zh-CN" altLang="en-US" dirty="0" smtClean="0"/>
              <a:t>或者直接打开）</a:t>
            </a:r>
          </a:p>
          <a:p>
            <a:pPr lvl="1" eaLnBrk="1" hangingPunct="1"/>
            <a:r>
              <a:rPr lang="zh-CN" altLang="en-US" dirty="0" smtClean="0"/>
              <a:t>例外：</a:t>
            </a:r>
            <a:r>
              <a:rPr lang="en-US" altLang="zh-CN" dirty="0" err="1" smtClean="0"/>
              <a:t>cnki</a:t>
            </a:r>
            <a:r>
              <a:rPr lang="zh-CN" altLang="en-US" dirty="0" smtClean="0"/>
              <a:t>先保存再导入</a:t>
            </a:r>
          </a:p>
        </p:txBody>
      </p:sp>
    </p:spTree>
    <p:extLst>
      <p:ext uri="{BB962C8B-B14F-4D97-AF65-F5344CB8AC3E}">
        <p14:creationId xmlns:p14="http://schemas.microsoft.com/office/powerpoint/2010/main" xmlns="" val="24563408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465138"/>
            <a:ext cx="8686800" cy="705600"/>
          </a:xfrm>
        </p:spPr>
        <p:txBody>
          <a:bodyPr/>
          <a:lstStyle/>
          <a:p>
            <a:pPr eaLnBrk="1" hangingPunct="1"/>
            <a:r>
              <a:rPr lang="zh-CN" altLang="en-US" dirty="0" smtClean="0"/>
              <a:t>第二步：导入文献</a:t>
            </a:r>
            <a:r>
              <a:rPr lang="en-US" altLang="zh-CN" dirty="0" smtClean="0"/>
              <a:t>-Google scholar</a:t>
            </a:r>
            <a:r>
              <a:rPr lang="zh-CN" altLang="en-US" dirty="0" smtClean="0"/>
              <a:t>导入</a:t>
            </a:r>
          </a:p>
        </p:txBody>
      </p:sp>
      <p:sp>
        <p:nvSpPr>
          <p:cNvPr id="14339" name="Rectangle 3"/>
          <p:cNvSpPr>
            <a:spLocks noGrp="1" noChangeArrowheads="1"/>
          </p:cNvSpPr>
          <p:nvPr>
            <p:ph type="body" idx="1"/>
          </p:nvPr>
        </p:nvSpPr>
        <p:spPr/>
        <p:txBody>
          <a:bodyPr/>
          <a:lstStyle/>
          <a:p>
            <a:pPr eaLnBrk="1" hangingPunct="1"/>
            <a:r>
              <a:rPr lang="zh-CN" altLang="en-US" smtClean="0"/>
              <a:t>注意：</a:t>
            </a:r>
          </a:p>
          <a:p>
            <a:pPr eaLnBrk="1" hangingPunct="1"/>
            <a:r>
              <a:rPr lang="en-US" altLang="zh-CN" smtClean="0"/>
              <a:t>1.</a:t>
            </a:r>
            <a:r>
              <a:rPr lang="zh-CN" altLang="en-US" smtClean="0"/>
              <a:t>学术搜索设置：文献管理软件 ，显示导入</a:t>
            </a:r>
            <a:r>
              <a:rPr lang="en-US" altLang="zh-CN" smtClean="0"/>
              <a:t>endnote</a:t>
            </a:r>
            <a:r>
              <a:rPr lang="zh-CN" altLang="en-US" smtClean="0"/>
              <a:t>的链接</a:t>
            </a:r>
          </a:p>
          <a:p>
            <a:pPr eaLnBrk="1" hangingPunct="1"/>
            <a:r>
              <a:rPr lang="en-US" altLang="zh-CN" smtClean="0"/>
              <a:t>2</a:t>
            </a:r>
            <a:r>
              <a:rPr lang="zh-CN" altLang="en-US" smtClean="0"/>
              <a:t>、检索结果，导入</a:t>
            </a:r>
            <a:r>
              <a:rPr lang="en-US" altLang="zh-CN" smtClean="0"/>
              <a:t>EndNote </a:t>
            </a:r>
          </a:p>
        </p:txBody>
      </p:sp>
    </p:spTree>
    <p:extLst>
      <p:ext uri="{BB962C8B-B14F-4D97-AF65-F5344CB8AC3E}">
        <p14:creationId xmlns:p14="http://schemas.microsoft.com/office/powerpoint/2010/main" xmlns="" val="13912239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1" name="Picture 11"/>
          <p:cNvPicPr>
            <a:picLocks noChangeAspect="1" noChangeArrowheads="1"/>
          </p:cNvPicPr>
          <p:nvPr/>
        </p:nvPicPr>
        <p:blipFill>
          <a:blip r:embed="rId3" cstate="print"/>
          <a:srcRect l="13555" t="7501" r="18373" b="15632"/>
          <a:stretch>
            <a:fillRect/>
          </a:stretch>
        </p:blipFill>
        <p:spPr bwMode="auto">
          <a:xfrm>
            <a:off x="0" y="1052736"/>
            <a:ext cx="9144000" cy="5805264"/>
          </a:xfrm>
          <a:prstGeom prst="rect">
            <a:avLst/>
          </a:prstGeom>
          <a:noFill/>
          <a:ln w="9525">
            <a:noFill/>
            <a:miter lim="800000"/>
            <a:headEnd/>
            <a:tailEnd/>
          </a:ln>
        </p:spPr>
      </p:pic>
      <p:sp>
        <p:nvSpPr>
          <p:cNvPr id="163844" name="Rectangle 4"/>
          <p:cNvSpPr>
            <a:spLocks noChangeArrowheads="1"/>
          </p:cNvSpPr>
          <p:nvPr/>
        </p:nvSpPr>
        <p:spPr bwMode="auto">
          <a:xfrm>
            <a:off x="6804248" y="1340768"/>
            <a:ext cx="792163" cy="287337"/>
          </a:xfrm>
          <a:prstGeom prst="rect">
            <a:avLst/>
          </a:prstGeom>
          <a:noFill/>
          <a:ln w="57150">
            <a:solidFill>
              <a:srgbClr val="FF0000"/>
            </a:solidFill>
            <a:miter lim="800000"/>
            <a:headEnd/>
            <a:tailEnd/>
          </a:ln>
          <a:effectLst/>
        </p:spPr>
        <p:txBody>
          <a:bodyPr wrap="none" anchor="ctr"/>
          <a:lstStyle/>
          <a:p>
            <a:endParaRPr lang="zh-CN" altLang="en-US"/>
          </a:p>
        </p:txBody>
      </p:sp>
      <p:sp>
        <p:nvSpPr>
          <p:cNvPr id="163849" name="Rectangle 9"/>
          <p:cNvSpPr>
            <a:spLocks noChangeArrowheads="1"/>
          </p:cNvSpPr>
          <p:nvPr/>
        </p:nvSpPr>
        <p:spPr bwMode="auto">
          <a:xfrm>
            <a:off x="395536" y="1700808"/>
            <a:ext cx="4537075" cy="457200"/>
          </a:xfrm>
          <a:prstGeom prst="rect">
            <a:avLst/>
          </a:prstGeom>
          <a:noFill/>
          <a:ln w="9525">
            <a:noFill/>
            <a:miter lim="800000"/>
            <a:headEnd/>
            <a:tailEnd/>
          </a:ln>
          <a:effectLst/>
        </p:spPr>
        <p:txBody>
          <a:bodyPr>
            <a:spAutoFit/>
          </a:bodyPr>
          <a:lstStyle/>
          <a:p>
            <a:r>
              <a:rPr lang="zh-CN" altLang="en-US" sz="2400" b="1" dirty="0">
                <a:solidFill>
                  <a:srgbClr val="FF0000"/>
                </a:solidFill>
                <a:latin typeface="+mn-ea"/>
                <a:ea typeface="+mn-ea"/>
              </a:rPr>
              <a:t>需要进行相关设置</a:t>
            </a:r>
          </a:p>
        </p:txBody>
      </p:sp>
      <p:sp>
        <p:nvSpPr>
          <p:cNvPr id="15370" name="Rectangle 14"/>
          <p:cNvSpPr>
            <a:spLocks noGrp="1" noChangeArrowheads="1"/>
          </p:cNvSpPr>
          <p:nvPr>
            <p:ph type="title"/>
          </p:nvPr>
        </p:nvSpPr>
        <p:spPr>
          <a:xfrm>
            <a:off x="457200" y="620688"/>
            <a:ext cx="8229600" cy="705600"/>
          </a:xfrm>
        </p:spPr>
        <p:txBody>
          <a:bodyPr/>
          <a:lstStyle/>
          <a:p>
            <a:pPr eaLnBrk="1" hangingPunct="1"/>
            <a:r>
              <a:rPr lang="zh-CN" altLang="en-US" dirty="0" smtClean="0"/>
              <a:t>第二步：导入文献</a:t>
            </a:r>
            <a:r>
              <a:rPr lang="en-US" altLang="zh-CN" dirty="0" smtClean="0"/>
              <a:t>-Google scholar</a:t>
            </a:r>
            <a:r>
              <a:rPr lang="zh-CN" altLang="en-US" dirty="0" smtClean="0"/>
              <a:t>导入</a:t>
            </a:r>
          </a:p>
        </p:txBody>
      </p:sp>
      <p:pic>
        <p:nvPicPr>
          <p:cNvPr id="15372" name="Picture 12"/>
          <p:cNvPicPr>
            <a:picLocks noChangeAspect="1" noChangeArrowheads="1"/>
          </p:cNvPicPr>
          <p:nvPr/>
        </p:nvPicPr>
        <p:blipFill>
          <a:blip r:embed="rId4" cstate="print"/>
          <a:srcRect t="7672" r="40038" b="8657"/>
          <a:stretch>
            <a:fillRect/>
          </a:stretch>
        </p:blipFill>
        <p:spPr bwMode="auto">
          <a:xfrm>
            <a:off x="971600" y="1132766"/>
            <a:ext cx="7297663" cy="5725233"/>
          </a:xfrm>
          <a:prstGeom prst="rect">
            <a:avLst/>
          </a:prstGeom>
          <a:noFill/>
          <a:ln w="9525">
            <a:noFill/>
            <a:miter lim="800000"/>
            <a:headEnd/>
            <a:tailEnd/>
          </a:ln>
        </p:spPr>
      </p:pic>
      <p:sp>
        <p:nvSpPr>
          <p:cNvPr id="13" name="Rectangle 4"/>
          <p:cNvSpPr>
            <a:spLocks noChangeArrowheads="1"/>
          </p:cNvSpPr>
          <p:nvPr/>
        </p:nvSpPr>
        <p:spPr bwMode="auto">
          <a:xfrm>
            <a:off x="4716016" y="6237312"/>
            <a:ext cx="792163" cy="287337"/>
          </a:xfrm>
          <a:prstGeom prst="rect">
            <a:avLst/>
          </a:prstGeom>
          <a:noFill/>
          <a:ln w="57150">
            <a:solidFill>
              <a:srgbClr val="FF0000"/>
            </a:solidFill>
            <a:miter lim="800000"/>
            <a:headEnd/>
            <a:tailEnd/>
          </a:ln>
          <a:effectLst/>
        </p:spPr>
        <p:txBody>
          <a:bodyPr wrap="none" anchor="ctr"/>
          <a:lstStyle/>
          <a:p>
            <a:endParaRPr lang="zh-CN" altLang="en-US"/>
          </a:p>
        </p:txBody>
      </p:sp>
      <p:pic>
        <p:nvPicPr>
          <p:cNvPr id="15373" name="Picture 13"/>
          <p:cNvPicPr>
            <a:picLocks noChangeAspect="1" noChangeArrowheads="1"/>
          </p:cNvPicPr>
          <p:nvPr/>
        </p:nvPicPr>
        <p:blipFill>
          <a:blip r:embed="rId5" cstate="print"/>
          <a:srcRect l="31184" t="56891" r="59408" b="27359"/>
          <a:stretch>
            <a:fillRect/>
          </a:stretch>
        </p:blipFill>
        <p:spPr bwMode="auto">
          <a:xfrm>
            <a:off x="5652120" y="5661248"/>
            <a:ext cx="1224136" cy="1152128"/>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xmlns="" val="1573334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animBg="1"/>
      <p:bldP spid="163849"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484784"/>
            <a:ext cx="8229600" cy="706437"/>
          </a:xfrm>
        </p:spPr>
        <p:txBody>
          <a:bodyPr/>
          <a:lstStyle/>
          <a:p>
            <a:r>
              <a:rPr lang="zh-CN" altLang="en-US" sz="2800" b="1" dirty="0">
                <a:latin typeface="+mn-ea"/>
              </a:rPr>
              <a:t>设问</a:t>
            </a:r>
            <a:r>
              <a:rPr lang="en-US" altLang="en-US" sz="2800" b="1" dirty="0">
                <a:latin typeface="+mn-ea"/>
              </a:rPr>
              <a:t>1</a:t>
            </a:r>
            <a:r>
              <a:rPr lang="zh-CN" altLang="en-US" sz="2800" b="1" dirty="0">
                <a:latin typeface="+mn-ea"/>
              </a:rPr>
              <a:t>：面向研究主题领域或研究方向，如何发现和跟踪本领域或本方向的有</a:t>
            </a:r>
            <a:r>
              <a:rPr lang="zh-CN" altLang="en-US" sz="2800" b="1" u="sng" dirty="0">
                <a:latin typeface="+mn-ea"/>
              </a:rPr>
              <a:t>重要参考价值的文献</a:t>
            </a:r>
            <a:r>
              <a:rPr lang="en-US" altLang="zh-CN" sz="2800" b="1" dirty="0">
                <a:latin typeface="+mn-ea"/>
              </a:rPr>
              <a:t>? </a:t>
            </a:r>
            <a:br>
              <a:rPr lang="en-US" altLang="zh-CN" sz="2800" b="1" dirty="0">
                <a:latin typeface="+mn-ea"/>
              </a:rPr>
            </a:br>
            <a:endParaRPr lang="zh-CN" altLang="en-US" sz="2800" b="1" dirty="0"/>
          </a:p>
        </p:txBody>
      </p:sp>
      <p:sp>
        <p:nvSpPr>
          <p:cNvPr id="4" name="矩形 3"/>
          <p:cNvSpPr/>
          <p:nvPr/>
        </p:nvSpPr>
        <p:spPr>
          <a:xfrm>
            <a:off x="1043608" y="2245509"/>
            <a:ext cx="7056784" cy="3631763"/>
          </a:xfrm>
          <a:prstGeom prst="rect">
            <a:avLst/>
          </a:prstGeom>
        </p:spPr>
        <p:txBody>
          <a:bodyPr wrap="square">
            <a:spAutoFit/>
          </a:bodyPr>
          <a:lstStyle/>
          <a:p>
            <a:pPr marL="571500" indent="-571500">
              <a:lnSpc>
                <a:spcPct val="150000"/>
              </a:lnSpc>
              <a:spcBef>
                <a:spcPct val="20000"/>
              </a:spcBef>
              <a:buSzPct val="100000"/>
              <a:buFont typeface="+mj-lt"/>
              <a:buAutoNum type="arabicPeriod"/>
              <a:defRPr/>
            </a:pPr>
            <a:r>
              <a:rPr lang="zh-CN" altLang="en-US" sz="2000" b="1" dirty="0">
                <a:latin typeface="微软雅黑" panose="020B0503020204020204" pitchFamily="34" charset="-122"/>
                <a:ea typeface="微软雅黑" panose="020B0503020204020204" pitchFamily="34" charset="-122"/>
              </a:rPr>
              <a:t>获得特定主题的文献集合</a:t>
            </a:r>
            <a:endParaRPr lang="en-US" altLang="zh-CN" sz="2000" b="1" dirty="0">
              <a:latin typeface="微软雅黑" panose="020B0503020204020204" pitchFamily="34" charset="-122"/>
              <a:ea typeface="微软雅黑" panose="020B0503020204020204" pitchFamily="34" charset="-122"/>
            </a:endParaRPr>
          </a:p>
          <a:p>
            <a:pPr>
              <a:lnSpc>
                <a:spcPct val="150000"/>
              </a:lnSpc>
              <a:spcBef>
                <a:spcPct val="20000"/>
              </a:spcBef>
              <a:buSzPct val="100000"/>
              <a:defRPr/>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（研究主题领域或研究方向）</a:t>
            </a:r>
            <a:endParaRPr lang="en-US" altLang="zh-CN" sz="2000" dirty="0">
              <a:latin typeface="微软雅黑" panose="020B0503020204020204" pitchFamily="34" charset="-122"/>
              <a:ea typeface="微软雅黑" panose="020B0503020204020204" pitchFamily="34" charset="-122"/>
            </a:endParaRPr>
          </a:p>
          <a:p>
            <a:pPr>
              <a:lnSpc>
                <a:spcPct val="150000"/>
              </a:lnSpc>
              <a:spcBef>
                <a:spcPct val="20000"/>
              </a:spcBef>
              <a:buSzPct val="100000"/>
              <a:defRPr/>
            </a:pPr>
            <a:r>
              <a:rPr lang="en-US" altLang="zh-CN" sz="2000" b="1" dirty="0">
                <a:latin typeface="微软雅黑" panose="020B0503020204020204" pitchFamily="34" charset="-122"/>
                <a:ea typeface="微软雅黑" panose="020B0503020204020204" pitchFamily="34" charset="-122"/>
              </a:rPr>
              <a:t>2.     </a:t>
            </a:r>
            <a:r>
              <a:rPr lang="zh-CN" altLang="en-US" sz="2000" b="1" dirty="0" smtClean="0">
                <a:latin typeface="微软雅黑" panose="020B0503020204020204" pitchFamily="34" charset="-122"/>
                <a:ea typeface="微软雅黑" panose="020B0503020204020204" pitchFamily="34" charset="-122"/>
              </a:rPr>
              <a:t>锁定</a:t>
            </a:r>
            <a:r>
              <a:rPr lang="zh-CN" altLang="en-US" sz="2000" b="1" dirty="0">
                <a:latin typeface="微软雅黑" panose="020B0503020204020204" pitchFamily="34" charset="-122"/>
                <a:ea typeface="微软雅黑" panose="020B0503020204020204" pitchFamily="34" charset="-122"/>
              </a:rPr>
              <a:t>特定主题的重要文献</a:t>
            </a:r>
            <a:endParaRPr lang="en-US" altLang="zh-CN" sz="2000" b="1" dirty="0">
              <a:latin typeface="微软雅黑" panose="020B0503020204020204" pitchFamily="34" charset="-122"/>
              <a:ea typeface="微软雅黑" panose="020B0503020204020204" pitchFamily="34" charset="-122"/>
            </a:endParaRPr>
          </a:p>
          <a:p>
            <a:pPr>
              <a:lnSpc>
                <a:spcPct val="150000"/>
              </a:lnSpc>
              <a:spcBef>
                <a:spcPct val="20000"/>
              </a:spcBef>
              <a:buSzPct val="100000"/>
              <a:defRPr/>
            </a:pPr>
            <a:r>
              <a:rPr lang="zh-CN" altLang="en-US" sz="2000" dirty="0">
                <a:latin typeface="微软雅黑" panose="020B0503020204020204" pitchFamily="34" charset="-122"/>
                <a:ea typeface="微软雅黑" panose="020B0503020204020204" pitchFamily="34" charset="-122"/>
              </a:rPr>
              <a:t>     （发现和跟踪本领域或本方向的重要论文，如综述、高影响力论文、热点论文）</a:t>
            </a:r>
            <a:endParaRPr lang="en-US" altLang="zh-CN" sz="2000" dirty="0">
              <a:latin typeface="微软雅黑" panose="020B0503020204020204" pitchFamily="34" charset="-122"/>
              <a:ea typeface="微软雅黑" panose="020B0503020204020204" pitchFamily="34" charset="-122"/>
            </a:endParaRPr>
          </a:p>
          <a:p>
            <a:pPr marL="457200" indent="-457200">
              <a:lnSpc>
                <a:spcPct val="150000"/>
              </a:lnSpc>
              <a:spcBef>
                <a:spcPct val="20000"/>
              </a:spcBef>
              <a:buSzPct val="100000"/>
              <a:buAutoNum type="arabicPeriod" startAt="3"/>
              <a:defRPr/>
            </a:pPr>
            <a:r>
              <a:rPr lang="zh-CN" altLang="en-US" sz="2000" b="1" dirty="0" smtClean="0">
                <a:latin typeface="微软雅黑" panose="020B0503020204020204" pitchFamily="34" charset="-122"/>
                <a:ea typeface="微软雅黑" panose="020B0503020204020204" pitchFamily="34" charset="-122"/>
              </a:rPr>
              <a:t>把握</a:t>
            </a:r>
            <a:r>
              <a:rPr lang="zh-CN" altLang="en-US" sz="2000" b="1" dirty="0">
                <a:latin typeface="微软雅黑" panose="020B0503020204020204" pitchFamily="34" charset="-122"/>
                <a:ea typeface="微软雅黑" panose="020B0503020204020204" pitchFamily="34" charset="-122"/>
              </a:rPr>
              <a:t>特定主题的发展</a:t>
            </a:r>
            <a:r>
              <a:rPr lang="zh-CN" altLang="en-US" sz="2000" b="1" dirty="0" smtClean="0">
                <a:latin typeface="微软雅黑" panose="020B0503020204020204" pitchFamily="34" charset="-122"/>
                <a:ea typeface="微软雅黑" panose="020B0503020204020204" pitchFamily="34" charset="-122"/>
              </a:rPr>
              <a:t>脉络</a:t>
            </a:r>
            <a:endParaRPr lang="en-US" altLang="zh-CN" sz="2000" b="1" dirty="0" smtClean="0">
              <a:latin typeface="微软雅黑" panose="020B0503020204020204" pitchFamily="34" charset="-122"/>
              <a:ea typeface="微软雅黑" panose="020B0503020204020204" pitchFamily="34" charset="-122"/>
            </a:endParaRPr>
          </a:p>
          <a:p>
            <a:pPr>
              <a:lnSpc>
                <a:spcPct val="150000"/>
              </a:lnSpc>
              <a:spcBef>
                <a:spcPct val="20000"/>
              </a:spcBef>
              <a:buSzPct val="100000"/>
              <a:defRPr/>
            </a:pPr>
            <a:r>
              <a:rPr lang="en-US" altLang="zh-CN" sz="2000" dirty="0">
                <a:latin typeface="微软雅黑" panose="020B0503020204020204" pitchFamily="34" charset="-122"/>
                <a:ea typeface="微软雅黑" panose="020B0503020204020204" pitchFamily="34" charset="-122"/>
              </a:rPr>
              <a:t> </a:t>
            </a: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初步</a:t>
            </a:r>
            <a:r>
              <a:rPr lang="zh-CN" altLang="en-US" sz="2000" dirty="0" smtClean="0">
                <a:latin typeface="微软雅黑" panose="020B0503020204020204" pitchFamily="34" charset="-122"/>
                <a:ea typeface="微软雅黑" panose="020B0503020204020204" pitchFamily="34" charset="-122"/>
              </a:rPr>
              <a:t>分析：把握单篇</a:t>
            </a:r>
            <a:r>
              <a:rPr lang="zh-CN" altLang="en-US" sz="2000" dirty="0">
                <a:latin typeface="微软雅黑" panose="020B0503020204020204" pitchFamily="34" charset="-122"/>
                <a:ea typeface="微软雅黑" panose="020B0503020204020204" pitchFamily="34" charset="-122"/>
              </a:rPr>
              <a:t>文章</a:t>
            </a:r>
            <a:r>
              <a:rPr lang="zh-CN" altLang="en-US" sz="2000" dirty="0" smtClean="0">
                <a:latin typeface="微软雅黑" panose="020B0503020204020204" pitchFamily="34" charset="-122"/>
                <a:ea typeface="微软雅黑" panose="020B0503020204020204" pitchFamily="34" charset="-122"/>
              </a:rPr>
              <a:t>过去</a:t>
            </a:r>
            <a:r>
              <a:rPr lang="zh-CN" altLang="en-US" sz="2000" dirty="0">
                <a:latin typeface="微软雅黑" panose="020B0503020204020204" pitchFamily="34" charset="-122"/>
                <a:ea typeface="微软雅黑" panose="020B0503020204020204" pitchFamily="34" charset="-122"/>
              </a:rPr>
              <a:t>、现在、未来）</a:t>
            </a:r>
            <a:endParaRPr lang="en-US" altLang="zh-CN"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6037930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465138"/>
            <a:ext cx="8686800" cy="705600"/>
          </a:xfrm>
        </p:spPr>
        <p:txBody>
          <a:bodyPr/>
          <a:lstStyle/>
          <a:p>
            <a:pPr eaLnBrk="1" hangingPunct="1"/>
            <a:r>
              <a:rPr lang="zh-CN" altLang="en-US" dirty="0" smtClean="0"/>
              <a:t>第二步：导入文献</a:t>
            </a:r>
            <a:r>
              <a:rPr lang="en-US" altLang="zh-CN" dirty="0" smtClean="0"/>
              <a:t>-Google scholar</a:t>
            </a:r>
            <a:r>
              <a:rPr lang="zh-CN" altLang="en-US" dirty="0" smtClean="0"/>
              <a:t>导入</a:t>
            </a:r>
          </a:p>
        </p:txBody>
      </p:sp>
      <p:sp>
        <p:nvSpPr>
          <p:cNvPr id="165894" name="Rectangle 6"/>
          <p:cNvSpPr>
            <a:spLocks noChangeArrowheads="1"/>
          </p:cNvSpPr>
          <p:nvPr/>
        </p:nvSpPr>
        <p:spPr bwMode="auto">
          <a:xfrm>
            <a:off x="5580063" y="5013325"/>
            <a:ext cx="3240087" cy="831850"/>
          </a:xfrm>
          <a:prstGeom prst="rect">
            <a:avLst/>
          </a:prstGeom>
          <a:solidFill>
            <a:srgbClr val="FFFF99"/>
          </a:solidFill>
          <a:ln w="9525">
            <a:solidFill>
              <a:srgbClr val="FF0000"/>
            </a:solidFill>
            <a:miter lim="800000"/>
            <a:headEnd/>
            <a:tailEnd/>
          </a:ln>
          <a:effectLst/>
        </p:spPr>
        <p:txBody>
          <a:bodyPr>
            <a:spAutoFit/>
          </a:bodyPr>
          <a:lstStyle/>
          <a:p>
            <a:r>
              <a:rPr lang="zh-CN" altLang="en-US" sz="2400">
                <a:latin typeface="黑体" pitchFamily="2" charset="-122"/>
                <a:ea typeface="黑体" pitchFamily="2" charset="-122"/>
              </a:rPr>
              <a:t>英文文献</a:t>
            </a:r>
            <a:r>
              <a:rPr lang="en-US" altLang="zh-CN" sz="2400">
                <a:ea typeface="黑体" pitchFamily="2" charset="-122"/>
              </a:rPr>
              <a:t>—</a:t>
            </a:r>
            <a:r>
              <a:rPr lang="zh-CN" altLang="en-US" sz="2400">
                <a:latin typeface="黑体" pitchFamily="2" charset="-122"/>
                <a:ea typeface="黑体" pitchFamily="2" charset="-122"/>
              </a:rPr>
              <a:t>点击</a:t>
            </a:r>
            <a:r>
              <a:rPr lang="zh-CN" altLang="en-US" sz="2400">
                <a:ea typeface="黑体" pitchFamily="2" charset="-122"/>
              </a:rPr>
              <a:t>“</a:t>
            </a:r>
            <a:r>
              <a:rPr lang="zh-CN" altLang="en-US" sz="2400">
                <a:latin typeface="黑体" pitchFamily="2" charset="-122"/>
                <a:ea typeface="黑体" pitchFamily="2" charset="-122"/>
              </a:rPr>
              <a:t>打开</a:t>
            </a:r>
            <a:r>
              <a:rPr lang="zh-CN" altLang="en-US" sz="2400">
                <a:ea typeface="黑体" pitchFamily="2" charset="-122"/>
              </a:rPr>
              <a:t>”</a:t>
            </a:r>
            <a:endParaRPr lang="zh-CN" altLang="en-US" sz="2400">
              <a:latin typeface="黑体" pitchFamily="2" charset="-122"/>
              <a:ea typeface="黑体" pitchFamily="2" charset="-122"/>
            </a:endParaRPr>
          </a:p>
          <a:p>
            <a:r>
              <a:rPr lang="zh-CN" altLang="en-US" sz="2400">
                <a:latin typeface="黑体" pitchFamily="2" charset="-122"/>
                <a:ea typeface="黑体" pitchFamily="2" charset="-122"/>
              </a:rPr>
              <a:t>中文文献</a:t>
            </a:r>
            <a:r>
              <a:rPr lang="en-US" altLang="zh-CN" sz="2400">
                <a:ea typeface="黑体" pitchFamily="2" charset="-122"/>
              </a:rPr>
              <a:t>—</a:t>
            </a:r>
            <a:r>
              <a:rPr lang="zh-CN" altLang="en-US" sz="2400">
                <a:latin typeface="黑体" pitchFamily="2" charset="-122"/>
                <a:ea typeface="黑体" pitchFamily="2" charset="-122"/>
              </a:rPr>
              <a:t>点击</a:t>
            </a:r>
            <a:r>
              <a:rPr lang="zh-CN" altLang="en-US" sz="2400">
                <a:ea typeface="黑体" pitchFamily="2" charset="-122"/>
              </a:rPr>
              <a:t>“</a:t>
            </a:r>
            <a:r>
              <a:rPr lang="zh-CN" altLang="en-US" sz="2400">
                <a:latin typeface="黑体" pitchFamily="2" charset="-122"/>
                <a:ea typeface="黑体" pitchFamily="2" charset="-122"/>
              </a:rPr>
              <a:t>保存</a:t>
            </a:r>
            <a:r>
              <a:rPr lang="zh-CN" altLang="en-US" sz="2400">
                <a:ea typeface="黑体" pitchFamily="2" charset="-122"/>
              </a:rPr>
              <a:t>”</a:t>
            </a:r>
            <a:endParaRPr lang="zh-CN" altLang="en-US" sz="2400">
              <a:latin typeface="黑体" pitchFamily="2" charset="-122"/>
              <a:ea typeface="黑体" pitchFamily="2" charset="-122"/>
            </a:endParaRPr>
          </a:p>
        </p:txBody>
      </p:sp>
      <p:pic>
        <p:nvPicPr>
          <p:cNvPr id="16393" name="Picture 9"/>
          <p:cNvPicPr>
            <a:picLocks noChangeAspect="1" noChangeArrowheads="1"/>
          </p:cNvPicPr>
          <p:nvPr/>
        </p:nvPicPr>
        <p:blipFill>
          <a:blip r:embed="rId3" cstate="print"/>
          <a:srcRect t="10454" r="24220" b="9469"/>
          <a:stretch>
            <a:fillRect/>
          </a:stretch>
        </p:blipFill>
        <p:spPr bwMode="auto">
          <a:xfrm>
            <a:off x="0" y="1196752"/>
            <a:ext cx="9144000" cy="5432461"/>
          </a:xfrm>
          <a:prstGeom prst="rect">
            <a:avLst/>
          </a:prstGeom>
          <a:noFill/>
          <a:ln w="9525">
            <a:noFill/>
            <a:miter lim="800000"/>
            <a:headEnd/>
            <a:tailEnd/>
          </a:ln>
        </p:spPr>
      </p:pic>
      <p:sp>
        <p:nvSpPr>
          <p:cNvPr id="10" name="圆角矩形 9"/>
          <p:cNvSpPr/>
          <p:nvPr/>
        </p:nvSpPr>
        <p:spPr>
          <a:xfrm>
            <a:off x="5580112" y="3501008"/>
            <a:ext cx="122413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500820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65894"/>
                                        </p:tgtEl>
                                        <p:attrNameLst>
                                          <p:attrName>style.visibility</p:attrName>
                                        </p:attrNameLst>
                                      </p:cBhvr>
                                      <p:to>
                                        <p:strVal val="visible"/>
                                      </p:to>
                                    </p:set>
                                    <p:anim to="" calcmode="lin" valueType="num">
                                      <p:cBhvr>
                                        <p:cTn id="7" dur="1" fill="hold"/>
                                        <p:tgtEl>
                                          <p:spTgt spid="16589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4"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65138"/>
            <a:ext cx="8686800" cy="705600"/>
          </a:xfrm>
        </p:spPr>
        <p:txBody>
          <a:bodyPr/>
          <a:lstStyle/>
          <a:p>
            <a:pPr eaLnBrk="1" hangingPunct="1"/>
            <a:r>
              <a:rPr lang="zh-CN" altLang="en-US" dirty="0" smtClean="0"/>
              <a:t>第二步：导入文献</a:t>
            </a:r>
            <a:r>
              <a:rPr lang="en-US" altLang="zh-CN" dirty="0" smtClean="0"/>
              <a:t>-</a:t>
            </a:r>
            <a:r>
              <a:rPr lang="zh-CN" altLang="en-US" dirty="0" smtClean="0"/>
              <a:t>百度学术导入</a:t>
            </a:r>
          </a:p>
        </p:txBody>
      </p:sp>
      <p:pic>
        <p:nvPicPr>
          <p:cNvPr id="1026" name="Picture 2"/>
          <p:cNvPicPr>
            <a:picLocks noChangeAspect="1" noChangeArrowheads="1"/>
          </p:cNvPicPr>
          <p:nvPr/>
        </p:nvPicPr>
        <p:blipFill>
          <a:blip r:embed="rId3" cstate="print"/>
          <a:srcRect l="18536" t="16360" r="14499" b="9813"/>
          <a:stretch>
            <a:fillRect/>
          </a:stretch>
        </p:blipFill>
        <p:spPr bwMode="auto">
          <a:xfrm>
            <a:off x="251520" y="1241384"/>
            <a:ext cx="8640960" cy="5355967"/>
          </a:xfrm>
          <a:prstGeom prst="rect">
            <a:avLst/>
          </a:prstGeom>
          <a:noFill/>
          <a:ln w="9525">
            <a:noFill/>
            <a:miter lim="800000"/>
            <a:headEnd/>
            <a:tailEnd/>
          </a:ln>
        </p:spPr>
      </p:pic>
    </p:spTree>
    <p:extLst>
      <p:ext uri="{BB962C8B-B14F-4D97-AF65-F5344CB8AC3E}">
        <p14:creationId xmlns:p14="http://schemas.microsoft.com/office/powerpoint/2010/main" xmlns="" val="36609597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0235" t="15375" r="13945" b="14735"/>
          <a:stretch>
            <a:fillRect/>
          </a:stretch>
        </p:blipFill>
        <p:spPr bwMode="auto">
          <a:xfrm>
            <a:off x="0" y="1268760"/>
            <a:ext cx="9144000" cy="4738861"/>
          </a:xfrm>
          <a:prstGeom prst="rect">
            <a:avLst/>
          </a:prstGeom>
          <a:noFill/>
          <a:ln w="9525">
            <a:noFill/>
            <a:miter lim="800000"/>
            <a:headEnd/>
            <a:tailEnd/>
          </a:ln>
        </p:spPr>
      </p:pic>
      <p:sp>
        <p:nvSpPr>
          <p:cNvPr id="5" name="Rectangle 2"/>
          <p:cNvSpPr>
            <a:spLocks noGrp="1" noChangeArrowheads="1"/>
          </p:cNvSpPr>
          <p:nvPr>
            <p:ph type="title"/>
          </p:nvPr>
        </p:nvSpPr>
        <p:spPr>
          <a:xfrm>
            <a:off x="457200" y="465138"/>
            <a:ext cx="8686800" cy="705600"/>
          </a:xfrm>
        </p:spPr>
        <p:txBody>
          <a:bodyPr/>
          <a:lstStyle/>
          <a:p>
            <a:pPr eaLnBrk="1" hangingPunct="1"/>
            <a:r>
              <a:rPr lang="zh-CN" altLang="en-US" dirty="0" smtClean="0"/>
              <a:t>第二步：导入文献</a:t>
            </a:r>
            <a:r>
              <a:rPr lang="en-US" altLang="zh-CN" dirty="0" smtClean="0"/>
              <a:t>-</a:t>
            </a:r>
            <a:r>
              <a:rPr lang="zh-CN" altLang="en-US" dirty="0" smtClean="0"/>
              <a:t>百度学术导入</a:t>
            </a:r>
          </a:p>
        </p:txBody>
      </p:sp>
      <p:sp>
        <p:nvSpPr>
          <p:cNvPr id="6" name="矩形 5"/>
          <p:cNvSpPr/>
          <p:nvPr/>
        </p:nvSpPr>
        <p:spPr bwMode="auto">
          <a:xfrm>
            <a:off x="899592" y="2708920"/>
            <a:ext cx="648072" cy="288032"/>
          </a:xfrm>
          <a:prstGeom prst="rect">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7" name="矩形 6"/>
          <p:cNvSpPr/>
          <p:nvPr/>
        </p:nvSpPr>
        <p:spPr bwMode="auto">
          <a:xfrm>
            <a:off x="1691680" y="2708920"/>
            <a:ext cx="864096" cy="288032"/>
          </a:xfrm>
          <a:prstGeom prst="rect">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pic>
        <p:nvPicPr>
          <p:cNvPr id="2051" name="Picture 3"/>
          <p:cNvPicPr>
            <a:picLocks noChangeAspect="1" noChangeArrowheads="1"/>
          </p:cNvPicPr>
          <p:nvPr/>
        </p:nvPicPr>
        <p:blipFill>
          <a:blip r:embed="rId3" cstate="print"/>
          <a:srcRect l="29605" t="35063" r="27781" b="28516"/>
          <a:stretch>
            <a:fillRect/>
          </a:stretch>
        </p:blipFill>
        <p:spPr bwMode="auto">
          <a:xfrm>
            <a:off x="1907704" y="3284984"/>
            <a:ext cx="5544616" cy="2664296"/>
          </a:xfrm>
          <a:prstGeom prst="rect">
            <a:avLst/>
          </a:prstGeom>
          <a:noFill/>
          <a:ln w="9525">
            <a:noFill/>
            <a:miter lim="800000"/>
            <a:headEnd/>
            <a:tailEnd/>
          </a:ln>
        </p:spPr>
      </p:pic>
      <p:sp>
        <p:nvSpPr>
          <p:cNvPr id="9" name="矩形 8"/>
          <p:cNvSpPr/>
          <p:nvPr/>
        </p:nvSpPr>
        <p:spPr bwMode="auto">
          <a:xfrm>
            <a:off x="3347864" y="5445224"/>
            <a:ext cx="648072" cy="288032"/>
          </a:xfrm>
          <a:prstGeom prst="rect">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pic>
        <p:nvPicPr>
          <p:cNvPr id="2052" name="Picture 4"/>
          <p:cNvPicPr>
            <a:picLocks noChangeAspect="1" noChangeArrowheads="1"/>
          </p:cNvPicPr>
          <p:nvPr/>
        </p:nvPicPr>
        <p:blipFill>
          <a:blip r:embed="rId4" cstate="print"/>
          <a:srcRect l="32290" t="32281" r="32844" b="39172"/>
          <a:stretch>
            <a:fillRect/>
          </a:stretch>
        </p:blipFill>
        <p:spPr bwMode="auto">
          <a:xfrm>
            <a:off x="4211960" y="4509120"/>
            <a:ext cx="4536504" cy="2088232"/>
          </a:xfrm>
          <a:prstGeom prst="rect">
            <a:avLst/>
          </a:prstGeom>
          <a:noFill/>
          <a:ln w="9525">
            <a:noFill/>
            <a:miter lim="800000"/>
            <a:headEnd/>
            <a:tailEnd/>
          </a:ln>
        </p:spPr>
      </p:pic>
      <p:sp>
        <p:nvSpPr>
          <p:cNvPr id="11" name="矩形 10"/>
          <p:cNvSpPr/>
          <p:nvPr/>
        </p:nvSpPr>
        <p:spPr bwMode="auto">
          <a:xfrm>
            <a:off x="6228184" y="6165304"/>
            <a:ext cx="648072" cy="288032"/>
          </a:xfrm>
          <a:prstGeom prst="rect">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pic>
        <p:nvPicPr>
          <p:cNvPr id="2053" name="Picture 5"/>
          <p:cNvPicPr>
            <a:picLocks noChangeAspect="1" noChangeArrowheads="1"/>
          </p:cNvPicPr>
          <p:nvPr/>
        </p:nvPicPr>
        <p:blipFill>
          <a:blip r:embed="rId5" cstate="print"/>
          <a:srcRect/>
          <a:stretch>
            <a:fillRect/>
          </a:stretch>
        </p:blipFill>
        <p:spPr bwMode="auto">
          <a:xfrm>
            <a:off x="5868144" y="2492896"/>
            <a:ext cx="876300" cy="1028700"/>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l="48340" t="34250" r="2405" b="26375"/>
          <a:stretch>
            <a:fillRect/>
          </a:stretch>
        </p:blipFill>
        <p:spPr bwMode="auto">
          <a:xfrm>
            <a:off x="1907704" y="3284984"/>
            <a:ext cx="7236296" cy="3252268"/>
          </a:xfrm>
          <a:prstGeom prst="rect">
            <a:avLst/>
          </a:prstGeom>
          <a:noFill/>
          <a:ln w="9525">
            <a:noFill/>
            <a:miter lim="800000"/>
            <a:headEnd/>
            <a:tailEnd/>
          </a:ln>
        </p:spPr>
      </p:pic>
      <p:sp>
        <p:nvSpPr>
          <p:cNvPr id="14" name="矩形 13"/>
          <p:cNvSpPr/>
          <p:nvPr/>
        </p:nvSpPr>
        <p:spPr bwMode="auto">
          <a:xfrm>
            <a:off x="7236296" y="4221088"/>
            <a:ext cx="1224136" cy="288032"/>
          </a:xfrm>
          <a:prstGeom prst="rect">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xmlns="" val="351214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zh-CN" altLang="en-US" dirty="0" smtClean="0"/>
              <a:t>第二步：导入文献</a:t>
            </a:r>
            <a:r>
              <a:rPr lang="en-US" altLang="zh-CN" dirty="0" smtClean="0"/>
              <a:t>-</a:t>
            </a:r>
            <a:r>
              <a:rPr lang="zh-CN" altLang="en-US" dirty="0" smtClean="0"/>
              <a:t>手动导入</a:t>
            </a:r>
          </a:p>
        </p:txBody>
      </p:sp>
      <p:sp>
        <p:nvSpPr>
          <p:cNvPr id="17411" name="Rectangle 3"/>
          <p:cNvSpPr>
            <a:spLocks noGrp="1" noChangeArrowheads="1"/>
          </p:cNvSpPr>
          <p:nvPr>
            <p:ph type="body" idx="1"/>
          </p:nvPr>
        </p:nvSpPr>
        <p:spPr/>
        <p:txBody>
          <a:bodyPr/>
          <a:lstStyle/>
          <a:p>
            <a:pPr eaLnBrk="1" hangingPunct="1"/>
            <a:r>
              <a:rPr lang="zh-CN" altLang="en-US" dirty="0" smtClean="0"/>
              <a:t>手工添加</a:t>
            </a:r>
          </a:p>
          <a:p>
            <a:pPr lvl="1" eaLnBrk="1" hangingPunct="1"/>
            <a:r>
              <a:rPr lang="zh-CN" altLang="en-US" dirty="0" smtClean="0"/>
              <a:t>作者栏一行只表示一个作者</a:t>
            </a:r>
          </a:p>
          <a:p>
            <a:pPr lvl="1" eaLnBrk="1" hangingPunct="1"/>
            <a:r>
              <a:rPr lang="zh-CN" altLang="en-US" dirty="0" smtClean="0"/>
              <a:t>注意作者的表达方式</a:t>
            </a:r>
          </a:p>
          <a:p>
            <a:pPr lvl="1" eaLnBrk="1" hangingPunct="1"/>
            <a:r>
              <a:rPr lang="en-US" altLang="zh-CN" dirty="0" smtClean="0"/>
              <a:t>Note</a:t>
            </a:r>
            <a:r>
              <a:rPr lang="zh-CN" altLang="en-US" dirty="0" smtClean="0"/>
              <a:t>和</a:t>
            </a:r>
            <a:r>
              <a:rPr lang="en-US" altLang="zh-CN" dirty="0" smtClean="0"/>
              <a:t>research note</a:t>
            </a:r>
            <a:r>
              <a:rPr lang="zh-CN" altLang="en-US" dirty="0" smtClean="0"/>
              <a:t>标记</a:t>
            </a:r>
          </a:p>
          <a:p>
            <a:pPr lvl="1" eaLnBrk="1" hangingPunct="1"/>
            <a:r>
              <a:rPr lang="zh-CN" altLang="en-US" dirty="0" smtClean="0"/>
              <a:t>文件</a:t>
            </a:r>
            <a:r>
              <a:rPr lang="en-US" altLang="zh-CN" dirty="0" smtClean="0"/>
              <a:t>PDF</a:t>
            </a:r>
            <a:r>
              <a:rPr lang="zh-CN" altLang="en-US" dirty="0" smtClean="0"/>
              <a:t>，</a:t>
            </a:r>
            <a:r>
              <a:rPr lang="en-US" altLang="zh-CN" dirty="0" smtClean="0"/>
              <a:t>excel</a:t>
            </a:r>
            <a:r>
              <a:rPr lang="zh-CN" altLang="en-US" dirty="0" smtClean="0"/>
              <a:t>，</a:t>
            </a:r>
            <a:r>
              <a:rPr lang="en-US" altLang="zh-CN" dirty="0" smtClean="0"/>
              <a:t>JPG</a:t>
            </a:r>
            <a:r>
              <a:rPr lang="zh-CN" altLang="en-US" dirty="0" smtClean="0"/>
              <a:t>等都可以添加到文献中</a:t>
            </a:r>
          </a:p>
          <a:p>
            <a:pPr eaLnBrk="1" hangingPunct="1"/>
            <a:endParaRPr lang="en-US" altLang="zh-CN" dirty="0" smtClean="0"/>
          </a:p>
        </p:txBody>
      </p:sp>
    </p:spTree>
    <p:extLst>
      <p:ext uri="{BB962C8B-B14F-4D97-AF65-F5344CB8AC3E}">
        <p14:creationId xmlns:p14="http://schemas.microsoft.com/office/powerpoint/2010/main" xmlns="" val="1135102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l="11069" t="5906" r="12558" b="12392"/>
          <a:stretch>
            <a:fillRect/>
          </a:stretch>
        </p:blipFill>
        <p:spPr bwMode="auto">
          <a:xfrm>
            <a:off x="0" y="1313724"/>
            <a:ext cx="9144000" cy="5499652"/>
          </a:xfrm>
          <a:prstGeom prst="rect">
            <a:avLst/>
          </a:prstGeom>
          <a:noFill/>
          <a:ln w="9525">
            <a:noFill/>
            <a:miter lim="800000"/>
            <a:headEnd/>
            <a:tailEnd/>
          </a:ln>
        </p:spPr>
      </p:pic>
      <p:sp>
        <p:nvSpPr>
          <p:cNvPr id="139268" name="Rectangle 4"/>
          <p:cNvSpPr>
            <a:spLocks noChangeArrowheads="1"/>
          </p:cNvSpPr>
          <p:nvPr/>
        </p:nvSpPr>
        <p:spPr bwMode="auto">
          <a:xfrm>
            <a:off x="899592" y="1772816"/>
            <a:ext cx="2664296" cy="216024"/>
          </a:xfrm>
          <a:prstGeom prst="rect">
            <a:avLst/>
          </a:prstGeom>
          <a:noFill/>
          <a:ln w="57150">
            <a:solidFill>
              <a:srgbClr val="FF0000"/>
            </a:solidFill>
            <a:miter lim="800000"/>
            <a:headEnd/>
            <a:tailEnd/>
          </a:ln>
          <a:effectLst/>
        </p:spPr>
        <p:txBody>
          <a:bodyPr wrap="none" anchor="ctr"/>
          <a:lstStyle/>
          <a:p>
            <a:endParaRPr lang="zh-CN" altLang="en-US"/>
          </a:p>
        </p:txBody>
      </p:sp>
      <p:pic>
        <p:nvPicPr>
          <p:cNvPr id="8195" name="Picture 3"/>
          <p:cNvPicPr>
            <a:picLocks noChangeAspect="1" noChangeArrowheads="1"/>
          </p:cNvPicPr>
          <p:nvPr/>
        </p:nvPicPr>
        <p:blipFill>
          <a:blip r:embed="rId4" cstate="print"/>
          <a:srcRect l="11813" t="6688" r="12367" b="12594"/>
          <a:stretch>
            <a:fillRect/>
          </a:stretch>
        </p:blipFill>
        <p:spPr bwMode="auto">
          <a:xfrm>
            <a:off x="0" y="1224136"/>
            <a:ext cx="9144000" cy="5589240"/>
          </a:xfrm>
          <a:prstGeom prst="rect">
            <a:avLst/>
          </a:prstGeom>
          <a:noFill/>
          <a:ln w="9525">
            <a:noFill/>
            <a:miter lim="800000"/>
            <a:headEnd/>
            <a:tailEnd/>
          </a:ln>
        </p:spPr>
      </p:pic>
      <p:sp>
        <p:nvSpPr>
          <p:cNvPr id="139271" name="Rectangle 7"/>
          <p:cNvSpPr>
            <a:spLocks noChangeArrowheads="1"/>
          </p:cNvSpPr>
          <p:nvPr/>
        </p:nvSpPr>
        <p:spPr bwMode="auto">
          <a:xfrm>
            <a:off x="467544" y="2997646"/>
            <a:ext cx="3311525" cy="287338"/>
          </a:xfrm>
          <a:prstGeom prst="rect">
            <a:avLst/>
          </a:prstGeom>
          <a:noFill/>
          <a:ln w="9525">
            <a:noFill/>
            <a:miter lim="800000"/>
            <a:headEnd/>
            <a:tailEnd/>
          </a:ln>
          <a:effectLst/>
        </p:spPr>
        <p:txBody>
          <a:bodyPr wrap="none" anchor="ctr"/>
          <a:lstStyle/>
          <a:p>
            <a:pPr algn="ctr"/>
            <a:r>
              <a:rPr lang="zh-CN" altLang="en-US" dirty="0">
                <a:solidFill>
                  <a:srgbClr val="FF0000"/>
                </a:solidFill>
                <a:latin typeface="黑体" pitchFamily="2" charset="-122"/>
                <a:ea typeface="黑体" pitchFamily="2" charset="-122"/>
              </a:rPr>
              <a:t>作者，一行一个  </a:t>
            </a:r>
            <a:r>
              <a:rPr lang="en-US" altLang="zh-CN" dirty="0" err="1">
                <a:solidFill>
                  <a:srgbClr val="FF0000"/>
                </a:solidFill>
                <a:latin typeface="黑体" pitchFamily="2" charset="-122"/>
                <a:ea typeface="黑体" pitchFamily="2" charset="-122"/>
              </a:rPr>
              <a:t>Morre,Nicode</a:t>
            </a:r>
            <a:endParaRPr lang="en-US" altLang="zh-CN" dirty="0">
              <a:solidFill>
                <a:srgbClr val="FF0000"/>
              </a:solidFill>
              <a:latin typeface="黑体" pitchFamily="2" charset="-122"/>
              <a:ea typeface="黑体" pitchFamily="2" charset="-122"/>
            </a:endParaRPr>
          </a:p>
        </p:txBody>
      </p:sp>
      <p:sp>
        <p:nvSpPr>
          <p:cNvPr id="139272" name="Rectangle 8"/>
          <p:cNvSpPr>
            <a:spLocks noChangeArrowheads="1"/>
          </p:cNvSpPr>
          <p:nvPr/>
        </p:nvSpPr>
        <p:spPr bwMode="auto">
          <a:xfrm>
            <a:off x="467544" y="3286249"/>
            <a:ext cx="1008063" cy="358775"/>
          </a:xfrm>
          <a:prstGeom prst="rect">
            <a:avLst/>
          </a:prstGeom>
          <a:noFill/>
          <a:ln w="9525">
            <a:noFill/>
            <a:miter lim="800000"/>
            <a:headEnd/>
            <a:tailEnd/>
          </a:ln>
          <a:effectLst/>
        </p:spPr>
        <p:txBody>
          <a:bodyPr wrap="none" anchor="ctr"/>
          <a:lstStyle/>
          <a:p>
            <a:r>
              <a:rPr lang="zh-CN" altLang="en-US" dirty="0">
                <a:solidFill>
                  <a:srgbClr val="FF0000"/>
                </a:solidFill>
                <a:latin typeface="黑体" pitchFamily="2" charset="-122"/>
                <a:ea typeface="黑体" pitchFamily="2" charset="-122"/>
              </a:rPr>
              <a:t>年份</a:t>
            </a:r>
          </a:p>
        </p:txBody>
      </p:sp>
      <p:sp>
        <p:nvSpPr>
          <p:cNvPr id="139273" name="Rectangle 9"/>
          <p:cNvSpPr>
            <a:spLocks noChangeArrowheads="1"/>
          </p:cNvSpPr>
          <p:nvPr/>
        </p:nvSpPr>
        <p:spPr bwMode="auto">
          <a:xfrm>
            <a:off x="466997" y="3574281"/>
            <a:ext cx="7345363" cy="358775"/>
          </a:xfrm>
          <a:prstGeom prst="rect">
            <a:avLst/>
          </a:prstGeom>
          <a:noFill/>
          <a:ln w="9525">
            <a:noFill/>
            <a:miter lim="800000"/>
            <a:headEnd/>
            <a:tailEnd/>
          </a:ln>
          <a:effectLst/>
        </p:spPr>
        <p:txBody>
          <a:bodyPr wrap="none" anchor="ctr"/>
          <a:lstStyle/>
          <a:p>
            <a:r>
              <a:rPr lang="zh-CN" altLang="en-US" dirty="0">
                <a:solidFill>
                  <a:srgbClr val="FF0000"/>
                </a:solidFill>
                <a:latin typeface="黑体" pitchFamily="2" charset="-122"/>
                <a:ea typeface="黑体" pitchFamily="2" charset="-122"/>
              </a:rPr>
              <a:t>文章标题，</a:t>
            </a:r>
            <a:r>
              <a:rPr lang="en-US" altLang="zh-CN" dirty="0">
                <a:solidFill>
                  <a:srgbClr val="FF0000"/>
                </a:solidFill>
                <a:latin typeface="黑体" pitchFamily="2" charset="-122"/>
                <a:ea typeface="黑体" pitchFamily="2" charset="-122"/>
              </a:rPr>
              <a:t>The scale and the feather: A suggested evolution</a:t>
            </a:r>
          </a:p>
        </p:txBody>
      </p:sp>
      <p:sp>
        <p:nvSpPr>
          <p:cNvPr id="139274" name="Rectangle 10"/>
          <p:cNvSpPr>
            <a:spLocks noChangeArrowheads="1"/>
          </p:cNvSpPr>
          <p:nvPr/>
        </p:nvSpPr>
        <p:spPr bwMode="auto">
          <a:xfrm>
            <a:off x="467544" y="3933751"/>
            <a:ext cx="3311525" cy="287337"/>
          </a:xfrm>
          <a:prstGeom prst="rect">
            <a:avLst/>
          </a:prstGeom>
          <a:noFill/>
          <a:ln w="9525">
            <a:noFill/>
            <a:miter lim="800000"/>
            <a:headEnd/>
            <a:tailEnd/>
          </a:ln>
          <a:effectLst/>
        </p:spPr>
        <p:txBody>
          <a:bodyPr wrap="none" anchor="ctr"/>
          <a:lstStyle/>
          <a:p>
            <a:r>
              <a:rPr lang="zh-CN" altLang="en-US" dirty="0">
                <a:solidFill>
                  <a:srgbClr val="FF0000"/>
                </a:solidFill>
                <a:latin typeface="黑体" pitchFamily="2" charset="-122"/>
                <a:ea typeface="黑体" pitchFamily="2" charset="-122"/>
              </a:rPr>
              <a:t>期刊名，</a:t>
            </a:r>
            <a:r>
              <a:rPr lang="en-US" altLang="zh-CN" dirty="0">
                <a:solidFill>
                  <a:srgbClr val="FF0000"/>
                </a:solidFill>
                <a:latin typeface="黑体" pitchFamily="2" charset="-122"/>
                <a:ea typeface="黑体" pitchFamily="2" charset="-122"/>
              </a:rPr>
              <a:t>Paleontology</a:t>
            </a:r>
          </a:p>
        </p:txBody>
      </p:sp>
      <p:sp>
        <p:nvSpPr>
          <p:cNvPr id="139275" name="Rectangle 11"/>
          <p:cNvSpPr>
            <a:spLocks noChangeArrowheads="1"/>
          </p:cNvSpPr>
          <p:nvPr/>
        </p:nvSpPr>
        <p:spPr bwMode="auto">
          <a:xfrm>
            <a:off x="539552" y="4222353"/>
            <a:ext cx="1008063" cy="358775"/>
          </a:xfrm>
          <a:prstGeom prst="rect">
            <a:avLst/>
          </a:prstGeom>
          <a:noFill/>
          <a:ln w="9525">
            <a:noFill/>
            <a:miter lim="800000"/>
            <a:headEnd/>
            <a:tailEnd/>
          </a:ln>
          <a:effectLst/>
        </p:spPr>
        <p:txBody>
          <a:bodyPr wrap="none" anchor="ctr"/>
          <a:lstStyle/>
          <a:p>
            <a:r>
              <a:rPr lang="zh-CN" altLang="en-US" dirty="0">
                <a:solidFill>
                  <a:srgbClr val="FF0000"/>
                </a:solidFill>
                <a:latin typeface="黑体" pitchFamily="2" charset="-122"/>
                <a:ea typeface="黑体" pitchFamily="2" charset="-122"/>
              </a:rPr>
              <a:t>卷</a:t>
            </a:r>
          </a:p>
        </p:txBody>
      </p:sp>
      <p:sp>
        <p:nvSpPr>
          <p:cNvPr id="139276" name="Rectangle 12"/>
          <p:cNvSpPr>
            <a:spLocks noChangeArrowheads="1"/>
          </p:cNvSpPr>
          <p:nvPr/>
        </p:nvSpPr>
        <p:spPr bwMode="auto">
          <a:xfrm>
            <a:off x="539552" y="4509120"/>
            <a:ext cx="1008063" cy="358775"/>
          </a:xfrm>
          <a:prstGeom prst="rect">
            <a:avLst/>
          </a:prstGeom>
          <a:noFill/>
          <a:ln w="9525">
            <a:noFill/>
            <a:miter lim="800000"/>
            <a:headEnd/>
            <a:tailEnd/>
          </a:ln>
          <a:effectLst/>
        </p:spPr>
        <p:txBody>
          <a:bodyPr wrap="none" anchor="ctr"/>
          <a:lstStyle/>
          <a:p>
            <a:r>
              <a:rPr lang="zh-CN" altLang="en-US" dirty="0">
                <a:solidFill>
                  <a:srgbClr val="FF0000"/>
                </a:solidFill>
                <a:latin typeface="黑体" pitchFamily="2" charset="-122"/>
                <a:ea typeface="黑体" pitchFamily="2" charset="-122"/>
              </a:rPr>
              <a:t>期</a:t>
            </a:r>
          </a:p>
        </p:txBody>
      </p:sp>
      <p:sp>
        <p:nvSpPr>
          <p:cNvPr id="139277" name="Rectangle 13"/>
          <p:cNvSpPr>
            <a:spLocks noChangeArrowheads="1"/>
          </p:cNvSpPr>
          <p:nvPr/>
        </p:nvSpPr>
        <p:spPr bwMode="auto">
          <a:xfrm>
            <a:off x="611560" y="5229200"/>
            <a:ext cx="1008063" cy="358775"/>
          </a:xfrm>
          <a:prstGeom prst="rect">
            <a:avLst/>
          </a:prstGeom>
          <a:noFill/>
          <a:ln w="9525">
            <a:noFill/>
            <a:miter lim="800000"/>
            <a:headEnd/>
            <a:tailEnd/>
          </a:ln>
          <a:effectLst/>
        </p:spPr>
        <p:txBody>
          <a:bodyPr wrap="none" anchor="ctr"/>
          <a:lstStyle/>
          <a:p>
            <a:r>
              <a:rPr lang="zh-CN" altLang="en-US" dirty="0">
                <a:solidFill>
                  <a:srgbClr val="FF0000"/>
                </a:solidFill>
                <a:latin typeface="黑体" pitchFamily="2" charset="-122"/>
                <a:ea typeface="黑体" pitchFamily="2" charset="-122"/>
              </a:rPr>
              <a:t>页码</a:t>
            </a:r>
          </a:p>
        </p:txBody>
      </p:sp>
      <p:sp>
        <p:nvSpPr>
          <p:cNvPr id="12" name="Rectangle 2"/>
          <p:cNvSpPr>
            <a:spLocks noGrp="1" noChangeArrowheads="1"/>
          </p:cNvSpPr>
          <p:nvPr>
            <p:ph type="title"/>
          </p:nvPr>
        </p:nvSpPr>
        <p:spPr>
          <a:xfrm>
            <a:off x="611188" y="188913"/>
            <a:ext cx="7993062" cy="1143000"/>
          </a:xfrm>
        </p:spPr>
        <p:txBody>
          <a:bodyPr/>
          <a:lstStyle/>
          <a:p>
            <a:pPr eaLnBrk="1" hangingPunct="1"/>
            <a:r>
              <a:rPr lang="zh-CN" altLang="en-US" dirty="0" smtClean="0"/>
              <a:t>第二步：导入文献</a:t>
            </a:r>
            <a:r>
              <a:rPr lang="en-US" altLang="zh-CN" dirty="0" smtClean="0"/>
              <a:t>-</a:t>
            </a:r>
            <a:r>
              <a:rPr lang="zh-CN" altLang="en-US" dirty="0" smtClean="0"/>
              <a:t>手动导入</a:t>
            </a:r>
          </a:p>
        </p:txBody>
      </p:sp>
    </p:spTree>
    <p:extLst>
      <p:ext uri="{BB962C8B-B14F-4D97-AF65-F5344CB8AC3E}">
        <p14:creationId xmlns:p14="http://schemas.microsoft.com/office/powerpoint/2010/main" xmlns="" val="546974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39271"/>
                                        </p:tgtEl>
                                        <p:attrNameLst>
                                          <p:attrName>style.visibility</p:attrName>
                                        </p:attrNameLst>
                                      </p:cBhvr>
                                      <p:to>
                                        <p:strVal val="visible"/>
                                      </p:to>
                                    </p:set>
                                    <p:animEffect transition="in" filter="slide(fromBottom)">
                                      <p:cBhvr>
                                        <p:cTn id="11" dur="500"/>
                                        <p:tgtEl>
                                          <p:spTgt spid="13927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927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39273"/>
                                        </p:tgtEl>
                                        <p:attrNameLst>
                                          <p:attrName>style.visibility</p:attrName>
                                        </p:attrNameLst>
                                      </p:cBhvr>
                                      <p:to>
                                        <p:strVal val="visible"/>
                                      </p:to>
                                    </p:set>
                                    <p:animEffect transition="in" filter="slide(fromBottom)">
                                      <p:cBhvr>
                                        <p:cTn id="20" dur="500"/>
                                        <p:tgtEl>
                                          <p:spTgt spid="13927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39274"/>
                                        </p:tgtEl>
                                        <p:attrNameLst>
                                          <p:attrName>style.visibility</p:attrName>
                                        </p:attrNameLst>
                                      </p:cBhvr>
                                      <p:to>
                                        <p:strVal val="visible"/>
                                      </p:to>
                                    </p:set>
                                    <p:animEffect transition="in" filter="slide(fromBottom)">
                                      <p:cBhvr>
                                        <p:cTn id="25" dur="500"/>
                                        <p:tgtEl>
                                          <p:spTgt spid="13927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927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927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9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nimBg="1"/>
      <p:bldP spid="139271" grpId="0"/>
      <p:bldP spid="139272" grpId="0"/>
      <p:bldP spid="139273" grpId="0"/>
      <p:bldP spid="139274" grpId="0"/>
      <p:bldP spid="139275" grpId="0"/>
      <p:bldP spid="139276" grpId="0"/>
      <p:bldP spid="13927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cstate="print"/>
          <a:srcRect l="537" t="16927" r="27849" b="9843"/>
          <a:stretch>
            <a:fillRect/>
          </a:stretch>
        </p:blipFill>
        <p:spPr bwMode="auto">
          <a:xfrm>
            <a:off x="323850" y="1268413"/>
            <a:ext cx="8353425" cy="5338762"/>
          </a:xfrm>
          <a:prstGeom prst="rect">
            <a:avLst/>
          </a:prstGeom>
          <a:noFill/>
          <a:ln w="9525">
            <a:noFill/>
            <a:miter lim="800000"/>
            <a:headEnd/>
            <a:tailEnd/>
          </a:ln>
          <a:effectLst/>
        </p:spPr>
      </p:pic>
      <p:sp>
        <p:nvSpPr>
          <p:cNvPr id="141316" name="Rectangle 4"/>
          <p:cNvSpPr>
            <a:spLocks noChangeArrowheads="1"/>
          </p:cNvSpPr>
          <p:nvPr/>
        </p:nvSpPr>
        <p:spPr bwMode="auto">
          <a:xfrm>
            <a:off x="683568" y="1628775"/>
            <a:ext cx="3311525" cy="287338"/>
          </a:xfrm>
          <a:prstGeom prst="rect">
            <a:avLst/>
          </a:prstGeom>
          <a:noFill/>
          <a:ln w="9525">
            <a:noFill/>
            <a:miter lim="800000"/>
            <a:headEnd/>
            <a:tailEnd/>
          </a:ln>
          <a:effectLst/>
        </p:spPr>
        <p:txBody>
          <a:bodyPr wrap="none" anchor="ctr"/>
          <a:lstStyle/>
          <a:p>
            <a:r>
              <a:rPr lang="zh-CN" altLang="en-US" dirty="0">
                <a:solidFill>
                  <a:srgbClr val="FF0000"/>
                </a:solidFill>
                <a:latin typeface="黑体" pitchFamily="2" charset="-122"/>
                <a:ea typeface="黑体" pitchFamily="2" charset="-122"/>
              </a:rPr>
              <a:t>关键词</a:t>
            </a:r>
          </a:p>
        </p:txBody>
      </p:sp>
      <p:sp>
        <p:nvSpPr>
          <p:cNvPr id="141317" name="Rectangle 5"/>
          <p:cNvSpPr>
            <a:spLocks noChangeArrowheads="1"/>
          </p:cNvSpPr>
          <p:nvPr/>
        </p:nvSpPr>
        <p:spPr bwMode="auto">
          <a:xfrm>
            <a:off x="755650" y="2133600"/>
            <a:ext cx="3311525" cy="287338"/>
          </a:xfrm>
          <a:prstGeom prst="rect">
            <a:avLst/>
          </a:prstGeom>
          <a:noFill/>
          <a:ln w="9525">
            <a:noFill/>
            <a:miter lim="800000"/>
            <a:headEnd/>
            <a:tailEnd/>
          </a:ln>
          <a:effectLst/>
        </p:spPr>
        <p:txBody>
          <a:bodyPr wrap="none" anchor="ctr"/>
          <a:lstStyle/>
          <a:p>
            <a:r>
              <a:rPr lang="zh-CN" altLang="en-US">
                <a:solidFill>
                  <a:srgbClr val="FF0000"/>
                </a:solidFill>
                <a:latin typeface="黑体" pitchFamily="2" charset="-122"/>
                <a:ea typeface="黑体" pitchFamily="2" charset="-122"/>
              </a:rPr>
              <a:t>摘要</a:t>
            </a:r>
          </a:p>
        </p:txBody>
      </p:sp>
      <p:sp>
        <p:nvSpPr>
          <p:cNvPr id="141318" name="Rectangle 6"/>
          <p:cNvSpPr>
            <a:spLocks noChangeArrowheads="1"/>
          </p:cNvSpPr>
          <p:nvPr/>
        </p:nvSpPr>
        <p:spPr bwMode="auto">
          <a:xfrm>
            <a:off x="684213" y="2420938"/>
            <a:ext cx="7200900" cy="431800"/>
          </a:xfrm>
          <a:prstGeom prst="rect">
            <a:avLst/>
          </a:prstGeom>
          <a:noFill/>
          <a:ln w="9525">
            <a:noFill/>
            <a:miter lim="800000"/>
            <a:headEnd/>
            <a:tailEnd/>
          </a:ln>
          <a:effectLst/>
        </p:spPr>
        <p:txBody>
          <a:bodyPr wrap="none" anchor="ctr"/>
          <a:lstStyle/>
          <a:p>
            <a:r>
              <a:rPr lang="zh-CN" altLang="en-US">
                <a:solidFill>
                  <a:srgbClr val="FF00FF"/>
                </a:solidFill>
                <a:ea typeface="黑体" pitchFamily="2" charset="-122"/>
              </a:rPr>
              <a:t>做文献标记，如“写作要用”，“很重要”，“</a:t>
            </a:r>
            <a:r>
              <a:rPr lang="en-US" altLang="zh-CN">
                <a:solidFill>
                  <a:srgbClr val="FF0000"/>
                </a:solidFill>
              </a:rPr>
              <a:t>evolution</a:t>
            </a:r>
            <a:r>
              <a:rPr lang="en-US" altLang="zh-CN">
                <a:solidFill>
                  <a:srgbClr val="FF00FF"/>
                </a:solidFill>
                <a:ea typeface="黑体" pitchFamily="2" charset="-122"/>
              </a:rPr>
              <a:t>”</a:t>
            </a:r>
            <a:r>
              <a:rPr lang="zh-CN" altLang="en-US">
                <a:solidFill>
                  <a:srgbClr val="FF00FF"/>
                </a:solidFill>
                <a:ea typeface="黑体" pitchFamily="2" charset="-122"/>
              </a:rPr>
              <a:t>，便于找到文献</a:t>
            </a:r>
          </a:p>
        </p:txBody>
      </p:sp>
      <p:sp>
        <p:nvSpPr>
          <p:cNvPr id="141319" name="Rectangle 7"/>
          <p:cNvSpPr>
            <a:spLocks noChangeArrowheads="1"/>
          </p:cNvSpPr>
          <p:nvPr/>
        </p:nvSpPr>
        <p:spPr bwMode="auto">
          <a:xfrm>
            <a:off x="611188" y="3068638"/>
            <a:ext cx="8413750" cy="366712"/>
          </a:xfrm>
          <a:prstGeom prst="rect">
            <a:avLst/>
          </a:prstGeom>
          <a:noFill/>
          <a:ln w="9525">
            <a:noFill/>
            <a:miter lim="800000"/>
            <a:headEnd/>
            <a:tailEnd/>
          </a:ln>
          <a:effectLst/>
        </p:spPr>
        <p:txBody>
          <a:bodyPr wrap="none">
            <a:spAutoFit/>
          </a:bodyPr>
          <a:lstStyle/>
          <a:p>
            <a:r>
              <a:rPr lang="zh-CN" altLang="en-US">
                <a:solidFill>
                  <a:srgbClr val="FF00FF"/>
                </a:solidFill>
                <a:ea typeface="黑体" pitchFamily="2" charset="-122"/>
              </a:rPr>
              <a:t>做文献笔记，可以将原文经典语句，核心理论，实验方法等摘录于此，并加以批注</a:t>
            </a:r>
          </a:p>
        </p:txBody>
      </p:sp>
      <p:sp>
        <p:nvSpPr>
          <p:cNvPr id="141320" name="Rectangle 8"/>
          <p:cNvSpPr>
            <a:spLocks noChangeArrowheads="1"/>
          </p:cNvSpPr>
          <p:nvPr/>
        </p:nvSpPr>
        <p:spPr bwMode="auto">
          <a:xfrm>
            <a:off x="539750" y="3573463"/>
            <a:ext cx="3311525" cy="287337"/>
          </a:xfrm>
          <a:prstGeom prst="rect">
            <a:avLst/>
          </a:prstGeom>
          <a:noFill/>
          <a:ln w="9525">
            <a:noFill/>
            <a:miter lim="800000"/>
            <a:headEnd/>
            <a:tailEnd/>
          </a:ln>
          <a:effectLst/>
        </p:spPr>
        <p:txBody>
          <a:bodyPr wrap="none" anchor="ctr"/>
          <a:lstStyle/>
          <a:p>
            <a:r>
              <a:rPr lang="zh-CN" altLang="en-US">
                <a:solidFill>
                  <a:srgbClr val="FF0000"/>
                </a:solidFill>
                <a:latin typeface="黑体" pitchFamily="2" charset="-122"/>
                <a:ea typeface="黑体" pitchFamily="2" charset="-122"/>
              </a:rPr>
              <a:t>文章链接</a:t>
            </a:r>
          </a:p>
        </p:txBody>
      </p:sp>
      <p:sp>
        <p:nvSpPr>
          <p:cNvPr id="141321" name="Rectangle 9"/>
          <p:cNvSpPr>
            <a:spLocks noChangeArrowheads="1"/>
          </p:cNvSpPr>
          <p:nvPr/>
        </p:nvSpPr>
        <p:spPr bwMode="auto">
          <a:xfrm>
            <a:off x="684213" y="4076700"/>
            <a:ext cx="5903912" cy="360363"/>
          </a:xfrm>
          <a:prstGeom prst="rect">
            <a:avLst/>
          </a:prstGeom>
          <a:noFill/>
          <a:ln w="9525">
            <a:noFill/>
            <a:miter lim="800000"/>
            <a:headEnd/>
            <a:tailEnd/>
          </a:ln>
          <a:effectLst/>
        </p:spPr>
        <p:txBody>
          <a:bodyPr wrap="none" anchor="ctr"/>
          <a:lstStyle/>
          <a:p>
            <a:r>
              <a:rPr lang="zh-CN" altLang="en-US">
                <a:solidFill>
                  <a:srgbClr val="FF0000"/>
                </a:solidFill>
                <a:latin typeface="黑体" pitchFamily="2" charset="-122"/>
                <a:ea typeface="黑体" pitchFamily="2" charset="-122"/>
              </a:rPr>
              <a:t>粘贴或拖拽</a:t>
            </a:r>
            <a:r>
              <a:rPr lang="en-US" altLang="zh-CN">
                <a:solidFill>
                  <a:srgbClr val="FF0000"/>
                </a:solidFill>
                <a:latin typeface="黑体" pitchFamily="2" charset="-122"/>
                <a:ea typeface="黑体" pitchFamily="2" charset="-122"/>
              </a:rPr>
              <a:t>PDF</a:t>
            </a:r>
            <a:r>
              <a:rPr lang="zh-CN" altLang="en-US">
                <a:solidFill>
                  <a:srgbClr val="FF0000"/>
                </a:solidFill>
                <a:latin typeface="黑体" pitchFamily="2" charset="-122"/>
                <a:ea typeface="黑体" pitchFamily="2" charset="-122"/>
              </a:rPr>
              <a:t>， </a:t>
            </a:r>
            <a:r>
              <a:rPr lang="en-US" altLang="zh-CN">
                <a:solidFill>
                  <a:srgbClr val="FF0000"/>
                </a:solidFill>
                <a:latin typeface="黑体" pitchFamily="2" charset="-122"/>
                <a:ea typeface="黑体" pitchFamily="2" charset="-122"/>
              </a:rPr>
              <a:t>Word</a:t>
            </a:r>
            <a:r>
              <a:rPr lang="zh-CN" altLang="en-US">
                <a:solidFill>
                  <a:srgbClr val="FF0000"/>
                </a:solidFill>
                <a:latin typeface="黑体" pitchFamily="2" charset="-122"/>
                <a:ea typeface="黑体" pitchFamily="2" charset="-122"/>
              </a:rPr>
              <a:t>， </a:t>
            </a:r>
            <a:r>
              <a:rPr lang="en-US" altLang="zh-CN">
                <a:solidFill>
                  <a:srgbClr val="FF0000"/>
                </a:solidFill>
                <a:latin typeface="黑体" pitchFamily="2" charset="-122"/>
                <a:ea typeface="黑体" pitchFamily="2" charset="-122"/>
              </a:rPr>
              <a:t>Excel</a:t>
            </a:r>
            <a:r>
              <a:rPr lang="zh-CN" altLang="en-US">
                <a:solidFill>
                  <a:srgbClr val="FF0000"/>
                </a:solidFill>
                <a:latin typeface="黑体" pitchFamily="2" charset="-122"/>
                <a:ea typeface="黑体" pitchFamily="2" charset="-122"/>
              </a:rPr>
              <a:t>等，作为附件表格</a:t>
            </a:r>
          </a:p>
        </p:txBody>
      </p:sp>
      <p:sp>
        <p:nvSpPr>
          <p:cNvPr id="141322" name="Rectangle 10"/>
          <p:cNvSpPr>
            <a:spLocks noChangeArrowheads="1"/>
          </p:cNvSpPr>
          <p:nvPr/>
        </p:nvSpPr>
        <p:spPr bwMode="auto">
          <a:xfrm>
            <a:off x="611188" y="4652963"/>
            <a:ext cx="3311525" cy="287337"/>
          </a:xfrm>
          <a:prstGeom prst="rect">
            <a:avLst/>
          </a:prstGeom>
          <a:noFill/>
          <a:ln w="9525">
            <a:noFill/>
            <a:miter lim="800000"/>
            <a:headEnd/>
            <a:tailEnd/>
          </a:ln>
          <a:effectLst/>
        </p:spPr>
        <p:txBody>
          <a:bodyPr wrap="none" anchor="ctr"/>
          <a:lstStyle/>
          <a:p>
            <a:r>
              <a:rPr lang="zh-CN" altLang="en-US">
                <a:solidFill>
                  <a:srgbClr val="FF0000"/>
                </a:solidFill>
                <a:latin typeface="黑体" pitchFamily="2" charset="-122"/>
                <a:ea typeface="黑体" pitchFamily="2" charset="-122"/>
              </a:rPr>
              <a:t>作者地址</a:t>
            </a:r>
          </a:p>
        </p:txBody>
      </p:sp>
      <p:sp>
        <p:nvSpPr>
          <p:cNvPr id="141323" name="Rectangle 11"/>
          <p:cNvSpPr>
            <a:spLocks noChangeArrowheads="1"/>
          </p:cNvSpPr>
          <p:nvPr/>
        </p:nvSpPr>
        <p:spPr bwMode="auto">
          <a:xfrm>
            <a:off x="539750" y="5013325"/>
            <a:ext cx="8353425" cy="430213"/>
          </a:xfrm>
          <a:prstGeom prst="rect">
            <a:avLst/>
          </a:prstGeom>
          <a:noFill/>
          <a:ln w="9525">
            <a:noFill/>
            <a:miter lim="800000"/>
            <a:headEnd/>
            <a:tailEnd/>
          </a:ln>
          <a:effectLst/>
        </p:spPr>
        <p:txBody>
          <a:bodyPr wrap="none" anchor="ctr"/>
          <a:lstStyle/>
          <a:p>
            <a:r>
              <a:rPr lang="zh-CN" altLang="en-US">
                <a:solidFill>
                  <a:srgbClr val="FF0000"/>
                </a:solidFill>
                <a:latin typeface="黑体" pitchFamily="2" charset="-122"/>
                <a:ea typeface="黑体" pitchFamily="2" charset="-122"/>
              </a:rPr>
              <a:t>粘贴图片或表格，自己的实验图片或统计表格可作为新的文献保存</a:t>
            </a:r>
          </a:p>
        </p:txBody>
      </p:sp>
      <p:sp>
        <p:nvSpPr>
          <p:cNvPr id="141324" name="Rectangle 12"/>
          <p:cNvSpPr>
            <a:spLocks noChangeArrowheads="1"/>
          </p:cNvSpPr>
          <p:nvPr/>
        </p:nvSpPr>
        <p:spPr bwMode="auto">
          <a:xfrm>
            <a:off x="539750" y="5516563"/>
            <a:ext cx="7775575" cy="431800"/>
          </a:xfrm>
          <a:prstGeom prst="rect">
            <a:avLst/>
          </a:prstGeom>
          <a:noFill/>
          <a:ln w="9525">
            <a:noFill/>
            <a:miter lim="800000"/>
            <a:headEnd/>
            <a:tailEnd/>
          </a:ln>
          <a:effectLst/>
        </p:spPr>
        <p:txBody>
          <a:bodyPr wrap="none" anchor="ctr"/>
          <a:lstStyle/>
          <a:p>
            <a:r>
              <a:rPr lang="zh-CN" altLang="en-US">
                <a:solidFill>
                  <a:srgbClr val="FF0000"/>
                </a:solidFill>
                <a:latin typeface="黑体" pitchFamily="2" charset="-122"/>
                <a:ea typeface="黑体" pitchFamily="2" charset="-122"/>
              </a:rPr>
              <a:t>图片、表格的文字说明，一定要写！！！便于写作时找到需要插入的图片或表格</a:t>
            </a:r>
          </a:p>
        </p:txBody>
      </p:sp>
      <p:sp>
        <p:nvSpPr>
          <p:cNvPr id="12" name="Rectangle 2"/>
          <p:cNvSpPr>
            <a:spLocks noGrp="1" noChangeArrowheads="1"/>
          </p:cNvSpPr>
          <p:nvPr>
            <p:ph type="title"/>
          </p:nvPr>
        </p:nvSpPr>
        <p:spPr>
          <a:xfrm>
            <a:off x="611188" y="188913"/>
            <a:ext cx="7993062" cy="1143000"/>
          </a:xfrm>
        </p:spPr>
        <p:txBody>
          <a:bodyPr/>
          <a:lstStyle/>
          <a:p>
            <a:pPr eaLnBrk="1" hangingPunct="1"/>
            <a:r>
              <a:rPr lang="zh-CN" altLang="en-US" dirty="0" smtClean="0"/>
              <a:t>第二步：导入文献</a:t>
            </a:r>
            <a:r>
              <a:rPr lang="en-US" altLang="zh-CN" dirty="0" smtClean="0"/>
              <a:t>-</a:t>
            </a:r>
            <a:r>
              <a:rPr lang="zh-CN" altLang="en-US" dirty="0" smtClean="0"/>
              <a:t>手动导入</a:t>
            </a:r>
          </a:p>
        </p:txBody>
      </p:sp>
    </p:spTree>
    <p:extLst>
      <p:ext uri="{BB962C8B-B14F-4D97-AF65-F5344CB8AC3E}">
        <p14:creationId xmlns:p14="http://schemas.microsoft.com/office/powerpoint/2010/main" xmlns="" val="35974087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slide(fromBottom)">
                                      <p:cBhvr>
                                        <p:cTn id="7" dur="500"/>
                                        <p:tgtEl>
                                          <p:spTgt spid="141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41317"/>
                                        </p:tgtEl>
                                        <p:attrNameLst>
                                          <p:attrName>style.visibility</p:attrName>
                                        </p:attrNameLst>
                                      </p:cBhvr>
                                      <p:to>
                                        <p:strVal val="visible"/>
                                      </p:to>
                                    </p:set>
                                    <p:animEffect transition="in" filter="slide(fromBottom)">
                                      <p:cBhvr>
                                        <p:cTn id="12" dur="500"/>
                                        <p:tgtEl>
                                          <p:spTgt spid="1413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41318"/>
                                        </p:tgtEl>
                                        <p:attrNameLst>
                                          <p:attrName>style.visibility</p:attrName>
                                        </p:attrNameLst>
                                      </p:cBhvr>
                                      <p:to>
                                        <p:strVal val="visible"/>
                                      </p:to>
                                    </p:set>
                                    <p:animEffect transition="in" filter="slide(fromBottom)">
                                      <p:cBhvr>
                                        <p:cTn id="17" dur="500"/>
                                        <p:tgtEl>
                                          <p:spTgt spid="1413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41319"/>
                                        </p:tgtEl>
                                        <p:attrNameLst>
                                          <p:attrName>style.visibility</p:attrName>
                                        </p:attrNameLst>
                                      </p:cBhvr>
                                      <p:to>
                                        <p:strVal val="visible"/>
                                      </p:to>
                                    </p:set>
                                    <p:animEffect transition="in" filter="slide(fromBottom)">
                                      <p:cBhvr>
                                        <p:cTn id="22" dur="500"/>
                                        <p:tgtEl>
                                          <p:spTgt spid="1413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41320"/>
                                        </p:tgtEl>
                                        <p:attrNameLst>
                                          <p:attrName>style.visibility</p:attrName>
                                        </p:attrNameLst>
                                      </p:cBhvr>
                                      <p:to>
                                        <p:strVal val="visible"/>
                                      </p:to>
                                    </p:set>
                                    <p:animEffect transition="in" filter="slide(fromBottom)">
                                      <p:cBhvr>
                                        <p:cTn id="27" dur="500"/>
                                        <p:tgtEl>
                                          <p:spTgt spid="1413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41321"/>
                                        </p:tgtEl>
                                        <p:attrNameLst>
                                          <p:attrName>style.visibility</p:attrName>
                                        </p:attrNameLst>
                                      </p:cBhvr>
                                      <p:to>
                                        <p:strVal val="visible"/>
                                      </p:to>
                                    </p:set>
                                    <p:animEffect transition="in" filter="slide(fromBottom)">
                                      <p:cBhvr>
                                        <p:cTn id="32" dur="500"/>
                                        <p:tgtEl>
                                          <p:spTgt spid="1413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41322"/>
                                        </p:tgtEl>
                                        <p:attrNameLst>
                                          <p:attrName>style.visibility</p:attrName>
                                        </p:attrNameLst>
                                      </p:cBhvr>
                                      <p:to>
                                        <p:strVal val="visible"/>
                                      </p:to>
                                    </p:set>
                                    <p:animEffect transition="in" filter="slide(fromBottom)">
                                      <p:cBhvr>
                                        <p:cTn id="37" dur="500"/>
                                        <p:tgtEl>
                                          <p:spTgt spid="14132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41323"/>
                                        </p:tgtEl>
                                        <p:attrNameLst>
                                          <p:attrName>style.visibility</p:attrName>
                                        </p:attrNameLst>
                                      </p:cBhvr>
                                      <p:to>
                                        <p:strVal val="visible"/>
                                      </p:to>
                                    </p:set>
                                    <p:animEffect transition="in" filter="slide(fromBottom)">
                                      <p:cBhvr>
                                        <p:cTn id="42" dur="500"/>
                                        <p:tgtEl>
                                          <p:spTgt spid="14132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41324"/>
                                        </p:tgtEl>
                                        <p:attrNameLst>
                                          <p:attrName>style.visibility</p:attrName>
                                        </p:attrNameLst>
                                      </p:cBhvr>
                                      <p:to>
                                        <p:strVal val="visible"/>
                                      </p:to>
                                    </p:set>
                                    <p:animEffect transition="in" filter="slide(fromBottom)">
                                      <p:cBhvr>
                                        <p:cTn id="47" dur="500"/>
                                        <p:tgtEl>
                                          <p:spTgt spid="141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p:bldP spid="141317" grpId="0"/>
      <p:bldP spid="141318" grpId="0"/>
      <p:bldP spid="141319" grpId="0"/>
      <p:bldP spid="141320" grpId="0"/>
      <p:bldP spid="141321" grpId="0"/>
      <p:bldP spid="141322" grpId="0"/>
      <p:bldP spid="141323" grpId="0"/>
      <p:bldP spid="14132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zh-CN" altLang="en-US" dirty="0" smtClean="0"/>
              <a:t>第二步：导入文献</a:t>
            </a:r>
            <a:r>
              <a:rPr lang="en-US" altLang="zh-CN" dirty="0" smtClean="0"/>
              <a:t>-PDF/</a:t>
            </a:r>
            <a:r>
              <a:rPr lang="zh-CN" altLang="en-US" dirty="0" smtClean="0"/>
              <a:t>文件夹导入</a:t>
            </a:r>
          </a:p>
        </p:txBody>
      </p:sp>
      <p:sp>
        <p:nvSpPr>
          <p:cNvPr id="21507" name="Rectangle 3"/>
          <p:cNvSpPr>
            <a:spLocks noGrp="1" noChangeArrowheads="1"/>
          </p:cNvSpPr>
          <p:nvPr>
            <p:ph type="body" idx="1"/>
          </p:nvPr>
        </p:nvSpPr>
        <p:spPr/>
        <p:txBody>
          <a:bodyPr/>
          <a:lstStyle/>
          <a:p>
            <a:pPr eaLnBrk="1" hangingPunct="1">
              <a:buFont typeface="Wingdings" pitchFamily="2" charset="2"/>
              <a:buNone/>
            </a:pPr>
            <a:r>
              <a:rPr lang="zh-CN" altLang="en-US" dirty="0" smtClean="0">
                <a:latin typeface="宋体" charset="-122"/>
              </a:rPr>
              <a:t>必须满足三个条件：</a:t>
            </a:r>
          </a:p>
          <a:p>
            <a:pPr eaLnBrk="1" hangingPunct="1">
              <a:buFont typeface="Wingdings" pitchFamily="2" charset="2"/>
              <a:buNone/>
            </a:pPr>
            <a:r>
              <a:rPr lang="en-US" altLang="zh-CN" dirty="0" smtClean="0">
                <a:latin typeface="宋体" charset="-122"/>
              </a:rPr>
              <a:t>1</a:t>
            </a:r>
            <a:r>
              <a:rPr lang="zh-CN" altLang="en-US" dirty="0" smtClean="0">
                <a:latin typeface="宋体" charset="-122"/>
              </a:rPr>
              <a:t>、有</a:t>
            </a:r>
            <a:r>
              <a:rPr lang="en-US" altLang="zh-CN" dirty="0" smtClean="0">
                <a:latin typeface="宋体" charset="-122"/>
              </a:rPr>
              <a:t>Digital Object identifiers (DOI) </a:t>
            </a:r>
            <a:r>
              <a:rPr lang="zh-CN" altLang="en-US" dirty="0" smtClean="0">
                <a:latin typeface="宋体" charset="-122"/>
              </a:rPr>
              <a:t>号</a:t>
            </a:r>
          </a:p>
          <a:p>
            <a:pPr eaLnBrk="1" hangingPunct="1">
              <a:buFont typeface="Wingdings" pitchFamily="2" charset="2"/>
              <a:buNone/>
            </a:pPr>
            <a:r>
              <a:rPr lang="en-US" altLang="zh-CN" dirty="0" smtClean="0">
                <a:latin typeface="宋体" charset="-122"/>
              </a:rPr>
              <a:t>2</a:t>
            </a:r>
            <a:r>
              <a:rPr lang="zh-CN" altLang="en-US" dirty="0" smtClean="0">
                <a:latin typeface="宋体" charset="-122"/>
              </a:rPr>
              <a:t>、</a:t>
            </a:r>
            <a:r>
              <a:rPr lang="en-US" altLang="zh-CN" dirty="0" smtClean="0">
                <a:latin typeface="宋体" charset="-122"/>
              </a:rPr>
              <a:t>DOI</a:t>
            </a:r>
            <a:r>
              <a:rPr lang="zh-CN" altLang="en-US" dirty="0" smtClean="0">
                <a:latin typeface="宋体" charset="-122"/>
              </a:rPr>
              <a:t>号可读</a:t>
            </a:r>
          </a:p>
          <a:p>
            <a:pPr eaLnBrk="1" hangingPunct="1">
              <a:buFont typeface="Wingdings" pitchFamily="2" charset="2"/>
              <a:buNone/>
            </a:pPr>
            <a:r>
              <a:rPr lang="en-US" altLang="zh-CN" dirty="0" smtClean="0">
                <a:latin typeface="宋体" charset="-122"/>
              </a:rPr>
              <a:t>3</a:t>
            </a:r>
            <a:r>
              <a:rPr lang="zh-CN" altLang="en-US" dirty="0" smtClean="0">
                <a:latin typeface="宋体" charset="-122"/>
              </a:rPr>
              <a:t>、网络通畅：</a:t>
            </a:r>
            <a:r>
              <a:rPr lang="en-US" altLang="zh-CN" dirty="0" err="1" smtClean="0">
                <a:latin typeface="宋体" charset="-122"/>
              </a:rPr>
              <a:t>CrossRef</a:t>
            </a:r>
            <a:r>
              <a:rPr lang="en-US" altLang="zh-CN" dirty="0" smtClean="0">
                <a:latin typeface="宋体" charset="-122"/>
              </a:rPr>
              <a:t> (</a:t>
            </a:r>
            <a:r>
              <a:rPr lang="en-US" altLang="zh-CN" dirty="0" smtClean="0">
                <a:latin typeface="宋体" charset="-122"/>
                <a:hlinkClick r:id="rId3"/>
              </a:rPr>
              <a:t>www.CrossRef.org</a:t>
            </a:r>
            <a:r>
              <a:rPr lang="en-US" altLang="zh-CN" dirty="0" smtClean="0">
                <a:latin typeface="宋体" charset="-122"/>
              </a:rPr>
              <a:t>)</a:t>
            </a:r>
          </a:p>
          <a:p>
            <a:pPr eaLnBrk="1" hangingPunct="1">
              <a:buFont typeface="Wingdings" pitchFamily="2" charset="2"/>
              <a:buNone/>
            </a:pPr>
            <a:r>
              <a:rPr lang="zh-CN" altLang="en-US" dirty="0" smtClean="0">
                <a:latin typeface="宋体" charset="-122"/>
              </a:rPr>
              <a:t>注意：导入后不能正确显示的文献信息，需要手动修改或在数据库中重新检索后导入</a:t>
            </a:r>
          </a:p>
        </p:txBody>
      </p:sp>
      <p:pic>
        <p:nvPicPr>
          <p:cNvPr id="21508" name="Picture 4"/>
          <p:cNvPicPr>
            <a:picLocks noChangeAspect="1" noChangeArrowheads="1"/>
          </p:cNvPicPr>
          <p:nvPr/>
        </p:nvPicPr>
        <p:blipFill>
          <a:blip r:embed="rId4" cstate="print"/>
          <a:srcRect l="26284" t="11438" r="24460" b="6250"/>
          <a:stretch>
            <a:fillRect/>
          </a:stretch>
        </p:blipFill>
        <p:spPr bwMode="auto">
          <a:xfrm>
            <a:off x="1835696" y="1052736"/>
            <a:ext cx="6178789" cy="5805264"/>
          </a:xfrm>
          <a:prstGeom prst="rect">
            <a:avLst/>
          </a:prstGeom>
          <a:noFill/>
          <a:ln w="9525">
            <a:noFill/>
            <a:miter lim="800000"/>
            <a:headEnd/>
            <a:tailEnd/>
          </a:ln>
        </p:spPr>
      </p:pic>
      <p:sp>
        <p:nvSpPr>
          <p:cNvPr id="5" name="圆角矩形 4"/>
          <p:cNvSpPr/>
          <p:nvPr/>
        </p:nvSpPr>
        <p:spPr>
          <a:xfrm>
            <a:off x="3347864" y="1586288"/>
            <a:ext cx="1224136" cy="1440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509" name="Picture 5" descr="C:\Users\liyang\AppData\Roaming\Tencent\Users\124618365\QQ\WinTemp\RichOle\CX~KOLU[@JJAE60DPJ)U[XP.png"/>
          <p:cNvPicPr>
            <a:picLocks noChangeAspect="1" noChangeArrowheads="1"/>
          </p:cNvPicPr>
          <p:nvPr/>
        </p:nvPicPr>
        <p:blipFill>
          <a:blip r:embed="rId5" cstate="print"/>
          <a:srcRect/>
          <a:stretch>
            <a:fillRect/>
          </a:stretch>
        </p:blipFill>
        <p:spPr bwMode="auto">
          <a:xfrm>
            <a:off x="0" y="0"/>
            <a:ext cx="1485900" cy="266700"/>
          </a:xfrm>
          <a:prstGeom prst="rect">
            <a:avLst/>
          </a:prstGeom>
          <a:noFill/>
        </p:spPr>
      </p:pic>
      <p:pic>
        <p:nvPicPr>
          <p:cNvPr id="21510" name="Picture 6" descr="C:\Users\liyang\AppData\Roaming\Tencent\Users\124618365\QQ\WinTemp\RichOle\CX~KOLU[@JJAE60DPJ)U[XP.png"/>
          <p:cNvPicPr>
            <a:picLocks noChangeAspect="1" noChangeArrowheads="1"/>
          </p:cNvPicPr>
          <p:nvPr/>
        </p:nvPicPr>
        <p:blipFill>
          <a:blip r:embed="rId5" cstate="print"/>
          <a:srcRect/>
          <a:stretch>
            <a:fillRect/>
          </a:stretch>
        </p:blipFill>
        <p:spPr bwMode="auto">
          <a:xfrm>
            <a:off x="0" y="0"/>
            <a:ext cx="1485900" cy="266700"/>
          </a:xfrm>
          <a:prstGeom prst="rect">
            <a:avLst/>
          </a:prstGeom>
          <a:noFill/>
        </p:spPr>
      </p:pic>
      <p:pic>
        <p:nvPicPr>
          <p:cNvPr id="21511" name="Picture 7" descr="C:\Users\liyang\AppData\Roaming\Tencent\Users\124618365\QQ\WinTemp\RichOle\CX~KOLU[@JJAE60DPJ)U[XP.png"/>
          <p:cNvPicPr>
            <a:picLocks noChangeAspect="1" noChangeArrowheads="1"/>
          </p:cNvPicPr>
          <p:nvPr/>
        </p:nvPicPr>
        <p:blipFill>
          <a:blip r:embed="rId5" cstate="print"/>
          <a:srcRect/>
          <a:stretch>
            <a:fillRect/>
          </a:stretch>
        </p:blipFill>
        <p:spPr bwMode="auto">
          <a:xfrm>
            <a:off x="0" y="0"/>
            <a:ext cx="1485900" cy="266700"/>
          </a:xfrm>
          <a:prstGeom prst="rect">
            <a:avLst/>
          </a:prstGeom>
          <a:noFill/>
        </p:spPr>
      </p:pic>
      <p:pic>
        <p:nvPicPr>
          <p:cNvPr id="21512" name="Picture 8" descr="C:\Users\liyang\AppData\Roaming\Tencent\Users\124618365\QQ\WinTemp\RichOle\B7X@25Q3$R@GG7U{5[[Y82B.png"/>
          <p:cNvPicPr>
            <a:picLocks noChangeAspect="1" noChangeArrowheads="1"/>
          </p:cNvPicPr>
          <p:nvPr/>
        </p:nvPicPr>
        <p:blipFill>
          <a:blip r:embed="rId6" cstate="print"/>
          <a:srcRect/>
          <a:stretch>
            <a:fillRect/>
          </a:stretch>
        </p:blipFill>
        <p:spPr bwMode="auto">
          <a:xfrm>
            <a:off x="0" y="0"/>
            <a:ext cx="1447800" cy="171450"/>
          </a:xfrm>
          <a:prstGeom prst="rect">
            <a:avLst/>
          </a:prstGeom>
          <a:noFill/>
        </p:spPr>
      </p:pic>
    </p:spTree>
    <p:extLst>
      <p:ext uri="{BB962C8B-B14F-4D97-AF65-F5344CB8AC3E}">
        <p14:creationId xmlns:p14="http://schemas.microsoft.com/office/powerpoint/2010/main" xmlns="" val="100508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l="11622" t="6891" r="12558" b="13376"/>
          <a:stretch>
            <a:fillRect/>
          </a:stretch>
        </p:blipFill>
        <p:spPr bwMode="auto">
          <a:xfrm>
            <a:off x="1115616" y="2420888"/>
            <a:ext cx="7020272" cy="4150672"/>
          </a:xfrm>
          <a:prstGeom prst="rect">
            <a:avLst/>
          </a:prstGeom>
          <a:noFill/>
          <a:ln w="9525">
            <a:noFill/>
            <a:miter lim="800000"/>
            <a:headEnd/>
            <a:tailEnd/>
          </a:ln>
        </p:spPr>
      </p:pic>
      <p:cxnSp>
        <p:nvCxnSpPr>
          <p:cNvPr id="5" name="直接箭头连接符 4"/>
          <p:cNvCxnSpPr/>
          <p:nvPr/>
        </p:nvCxnSpPr>
        <p:spPr>
          <a:xfrm flipH="1">
            <a:off x="5940152" y="2822600"/>
            <a:ext cx="1632247" cy="2406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10"/>
          <p:cNvSpPr txBox="1">
            <a:spLocks noChangeArrowheads="1"/>
          </p:cNvSpPr>
          <p:nvPr/>
        </p:nvSpPr>
        <p:spPr bwMode="auto">
          <a:xfrm>
            <a:off x="1187624" y="1556792"/>
            <a:ext cx="5976664" cy="461665"/>
          </a:xfrm>
          <a:prstGeom prst="rect">
            <a:avLst/>
          </a:prstGeom>
          <a:noFill/>
          <a:ln w="9525">
            <a:noFill/>
            <a:miter lim="800000"/>
            <a:headEnd/>
            <a:tailEnd/>
          </a:ln>
        </p:spPr>
        <p:txBody>
          <a:bodyPr wrap="square">
            <a:spAutoFit/>
          </a:bodyPr>
          <a:lstStyle/>
          <a:p>
            <a:r>
              <a:rPr lang="zh-CN" altLang="en-US" sz="2400" b="1" dirty="0" smtClean="0">
                <a:latin typeface="+mn-ea"/>
                <a:ea typeface="+mn-ea"/>
              </a:rPr>
              <a:t>方法</a:t>
            </a:r>
            <a:r>
              <a:rPr lang="en-US" altLang="zh-CN" sz="2400" b="1" dirty="0" smtClean="0">
                <a:latin typeface="+mn-ea"/>
                <a:ea typeface="+mn-ea"/>
              </a:rPr>
              <a:t>1</a:t>
            </a:r>
            <a:r>
              <a:rPr lang="zh-CN" altLang="en-US" sz="2400" b="1" dirty="0" smtClean="0">
                <a:latin typeface="+mn-ea"/>
                <a:ea typeface="+mn-ea"/>
              </a:rPr>
              <a:t>：将</a:t>
            </a:r>
            <a:r>
              <a:rPr lang="en-US" altLang="zh-CN" sz="2400" b="1" dirty="0" smtClean="0">
                <a:latin typeface="+mn-ea"/>
                <a:ea typeface="+mn-ea"/>
              </a:rPr>
              <a:t>PDF</a:t>
            </a:r>
            <a:r>
              <a:rPr lang="zh-CN" altLang="en-US" sz="2400" b="1" dirty="0" smtClean="0">
                <a:latin typeface="+mn-ea"/>
                <a:ea typeface="+mn-ea"/>
              </a:rPr>
              <a:t>文件拖</a:t>
            </a:r>
            <a:r>
              <a:rPr lang="zh-CN" altLang="en-US" sz="2400" b="1" dirty="0">
                <a:latin typeface="+mn-ea"/>
                <a:ea typeface="+mn-ea"/>
              </a:rPr>
              <a:t>拽到</a:t>
            </a:r>
            <a:r>
              <a:rPr lang="zh-CN" altLang="en-US" sz="2400" b="1" dirty="0" smtClean="0">
                <a:latin typeface="+mn-ea"/>
                <a:ea typeface="+mn-ea"/>
              </a:rPr>
              <a:t>此区域</a:t>
            </a:r>
            <a:endParaRPr lang="zh-CN" altLang="en-US" sz="2400" b="1" dirty="0">
              <a:latin typeface="+mn-ea"/>
              <a:ea typeface="+mn-ea"/>
            </a:endParaRPr>
          </a:p>
        </p:txBody>
      </p:sp>
      <p:pic>
        <p:nvPicPr>
          <p:cNvPr id="4098" name="Picture 2"/>
          <p:cNvPicPr>
            <a:picLocks noChangeAspect="1" noChangeArrowheads="1"/>
          </p:cNvPicPr>
          <p:nvPr/>
        </p:nvPicPr>
        <p:blipFill>
          <a:blip r:embed="rId3" cstate="print"/>
          <a:srcRect/>
          <a:stretch>
            <a:fillRect/>
          </a:stretch>
        </p:blipFill>
        <p:spPr bwMode="auto">
          <a:xfrm>
            <a:off x="5652120" y="1196752"/>
            <a:ext cx="1333508" cy="1666885"/>
          </a:xfrm>
          <a:prstGeom prst="rect">
            <a:avLst/>
          </a:prstGeom>
          <a:noFill/>
          <a:ln w="9525">
            <a:noFill/>
            <a:miter lim="800000"/>
            <a:headEnd/>
            <a:tailEnd/>
          </a:ln>
          <a:effectLst/>
        </p:spPr>
      </p:pic>
      <p:sp>
        <p:nvSpPr>
          <p:cNvPr id="11" name="Rectangle 2"/>
          <p:cNvSpPr>
            <a:spLocks noGrp="1" noChangeArrowheads="1"/>
          </p:cNvSpPr>
          <p:nvPr>
            <p:ph type="title"/>
          </p:nvPr>
        </p:nvSpPr>
        <p:spPr>
          <a:xfrm>
            <a:off x="611188" y="260648"/>
            <a:ext cx="7993062" cy="1143000"/>
          </a:xfrm>
        </p:spPr>
        <p:txBody>
          <a:bodyPr/>
          <a:lstStyle/>
          <a:p>
            <a:pPr eaLnBrk="1" hangingPunct="1"/>
            <a:r>
              <a:rPr lang="zh-CN" altLang="en-US" dirty="0" smtClean="0"/>
              <a:t>第二步：导入文献</a:t>
            </a:r>
            <a:r>
              <a:rPr lang="en-US" altLang="zh-CN" dirty="0" smtClean="0"/>
              <a:t>-PDF/</a:t>
            </a:r>
            <a:r>
              <a:rPr lang="zh-CN" altLang="en-US" dirty="0" smtClean="0"/>
              <a:t>文件夹导入</a:t>
            </a:r>
          </a:p>
        </p:txBody>
      </p:sp>
    </p:spTree>
    <p:extLst>
      <p:ext uri="{BB962C8B-B14F-4D97-AF65-F5344CB8AC3E}">
        <p14:creationId xmlns:p14="http://schemas.microsoft.com/office/powerpoint/2010/main" xmlns="" val="302195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Box 4"/>
          <p:cNvSpPr txBox="1">
            <a:spLocks noChangeArrowheads="1"/>
          </p:cNvSpPr>
          <p:nvPr/>
        </p:nvSpPr>
        <p:spPr bwMode="auto">
          <a:xfrm>
            <a:off x="899592" y="1412776"/>
            <a:ext cx="7704856" cy="830997"/>
          </a:xfrm>
          <a:prstGeom prst="rect">
            <a:avLst/>
          </a:prstGeom>
          <a:noFill/>
          <a:ln w="9525">
            <a:noFill/>
            <a:miter lim="800000"/>
            <a:headEnd/>
            <a:tailEnd/>
          </a:ln>
        </p:spPr>
        <p:txBody>
          <a:bodyPr wrap="square">
            <a:spAutoFit/>
          </a:bodyPr>
          <a:lstStyle/>
          <a:p>
            <a:r>
              <a:rPr lang="zh-CN" altLang="en-US" sz="2400" b="1" dirty="0">
                <a:latin typeface="+mn-ea"/>
                <a:ea typeface="+mn-ea"/>
              </a:rPr>
              <a:t>方</a:t>
            </a:r>
            <a:r>
              <a:rPr lang="zh-CN" altLang="en-US" sz="2400" b="1" dirty="0" smtClean="0">
                <a:latin typeface="+mn-ea"/>
                <a:ea typeface="+mn-ea"/>
              </a:rPr>
              <a:t>法</a:t>
            </a:r>
            <a:r>
              <a:rPr lang="en-US" altLang="zh-CN" sz="2400" b="1" dirty="0" smtClean="0">
                <a:latin typeface="+mn-ea"/>
                <a:ea typeface="+mn-ea"/>
              </a:rPr>
              <a:t>2</a:t>
            </a:r>
            <a:r>
              <a:rPr lang="zh-CN" altLang="en-US" sz="2400" b="1" dirty="0" smtClean="0">
                <a:latin typeface="+mn-ea"/>
                <a:ea typeface="+mn-ea"/>
              </a:rPr>
              <a:t>：</a:t>
            </a:r>
            <a:r>
              <a:rPr lang="en-US" altLang="zh-CN" sz="2400" b="1" dirty="0">
                <a:latin typeface="+mn-ea"/>
                <a:ea typeface="+mn-ea"/>
              </a:rPr>
              <a:t>File</a:t>
            </a:r>
            <a:r>
              <a:rPr lang="zh-CN" altLang="en-US" sz="2400" b="1" dirty="0">
                <a:latin typeface="+mn-ea"/>
                <a:ea typeface="+mn-ea"/>
              </a:rPr>
              <a:t>→</a:t>
            </a:r>
            <a:r>
              <a:rPr lang="en-US" altLang="zh-CN" sz="2400" b="1" dirty="0">
                <a:latin typeface="+mn-ea"/>
                <a:ea typeface="+mn-ea"/>
              </a:rPr>
              <a:t>import</a:t>
            </a:r>
            <a:r>
              <a:rPr lang="zh-CN" altLang="en-US" sz="2400" b="1" dirty="0">
                <a:latin typeface="+mn-ea"/>
                <a:ea typeface="+mn-ea"/>
              </a:rPr>
              <a:t>→</a:t>
            </a:r>
            <a:r>
              <a:rPr lang="en-US" altLang="zh-CN" sz="2400" b="1" dirty="0" smtClean="0">
                <a:latin typeface="+mn-ea"/>
                <a:ea typeface="+mn-ea"/>
              </a:rPr>
              <a:t>file</a:t>
            </a:r>
            <a:r>
              <a:rPr lang="zh-CN" altLang="en-US" sz="2400" b="1" dirty="0" smtClean="0">
                <a:latin typeface="+mn-ea"/>
                <a:ea typeface="+mn-ea"/>
              </a:rPr>
              <a:t> →选</a:t>
            </a:r>
            <a:r>
              <a:rPr lang="zh-CN" altLang="en-US" sz="2400" b="1" dirty="0">
                <a:latin typeface="+mn-ea"/>
                <a:ea typeface="+mn-ea"/>
              </a:rPr>
              <a:t>择需要导入的</a:t>
            </a:r>
            <a:r>
              <a:rPr lang="en-US" altLang="zh-CN" sz="2400" b="1" dirty="0">
                <a:latin typeface="+mn-ea"/>
                <a:ea typeface="+mn-ea"/>
              </a:rPr>
              <a:t>pdf</a:t>
            </a:r>
            <a:r>
              <a:rPr lang="zh-CN" altLang="en-US" sz="2400" b="1" dirty="0">
                <a:latin typeface="+mn-ea"/>
                <a:ea typeface="+mn-ea"/>
              </a:rPr>
              <a:t>文件，</a:t>
            </a:r>
            <a:r>
              <a:rPr lang="en-US" altLang="zh-CN" sz="2400" b="1" dirty="0">
                <a:latin typeface="+mn-ea"/>
                <a:ea typeface="+mn-ea"/>
              </a:rPr>
              <a:t>import option</a:t>
            </a:r>
            <a:r>
              <a:rPr lang="zh-CN" altLang="en-US" sz="2400" b="1" dirty="0">
                <a:latin typeface="+mn-ea"/>
                <a:ea typeface="+mn-ea"/>
              </a:rPr>
              <a:t>选择</a:t>
            </a:r>
            <a:r>
              <a:rPr lang="en-US" altLang="zh-CN" sz="2400" b="1" dirty="0" smtClean="0">
                <a:latin typeface="+mn-ea"/>
                <a:ea typeface="+mn-ea"/>
              </a:rPr>
              <a:t>pdf</a:t>
            </a:r>
            <a:endParaRPr lang="zh-CN" altLang="en-US" sz="2400" b="1" dirty="0">
              <a:latin typeface="+mn-ea"/>
              <a:ea typeface="+mn-ea"/>
            </a:endParaRPr>
          </a:p>
        </p:txBody>
      </p:sp>
      <p:pic>
        <p:nvPicPr>
          <p:cNvPr id="9218" name="Picture 2"/>
          <p:cNvPicPr>
            <a:picLocks noChangeAspect="1" noChangeArrowheads="1"/>
          </p:cNvPicPr>
          <p:nvPr/>
        </p:nvPicPr>
        <p:blipFill>
          <a:blip r:embed="rId2" cstate="print"/>
          <a:srcRect l="11341" t="3563" r="12838" b="12766"/>
          <a:stretch>
            <a:fillRect/>
          </a:stretch>
        </p:blipFill>
        <p:spPr bwMode="auto">
          <a:xfrm>
            <a:off x="0" y="1196752"/>
            <a:ext cx="9124599" cy="5661248"/>
          </a:xfrm>
          <a:prstGeom prst="rect">
            <a:avLst/>
          </a:prstGeom>
          <a:noFill/>
          <a:ln w="9525">
            <a:noFill/>
            <a:miter lim="800000"/>
            <a:headEnd/>
            <a:tailEnd/>
          </a:ln>
        </p:spPr>
      </p:pic>
      <p:sp>
        <p:nvSpPr>
          <p:cNvPr id="9" name="矩形 8"/>
          <p:cNvSpPr/>
          <p:nvPr/>
        </p:nvSpPr>
        <p:spPr>
          <a:xfrm>
            <a:off x="3995936" y="3546728"/>
            <a:ext cx="18002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995936" y="3861048"/>
            <a:ext cx="18002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421374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857231"/>
            <a:ext cx="9144000" cy="2909455"/>
          </a:xfrm>
          <a:prstGeom prst="rect">
            <a:avLst/>
          </a:prstGeom>
          <a:noFill/>
          <a:ln w="9525">
            <a:noFill/>
            <a:miter lim="800000"/>
            <a:headEnd/>
            <a:tailEnd/>
          </a:ln>
          <a:effectLst/>
        </p:spPr>
      </p:pic>
      <p:sp>
        <p:nvSpPr>
          <p:cNvPr id="5" name="矩形 4"/>
          <p:cNvSpPr/>
          <p:nvPr/>
        </p:nvSpPr>
        <p:spPr>
          <a:xfrm>
            <a:off x="214282" y="1785926"/>
            <a:ext cx="357190" cy="5000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42910" y="1714488"/>
            <a:ext cx="8501090" cy="6429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2714612" y="2285992"/>
            <a:ext cx="3286148" cy="461665"/>
          </a:xfrm>
          <a:prstGeom prst="rect">
            <a:avLst/>
          </a:prstGeom>
          <a:noFill/>
        </p:spPr>
        <p:txBody>
          <a:bodyPr wrap="square" rtlCol="0">
            <a:spAutoFit/>
          </a:bodyPr>
          <a:lstStyle/>
          <a:p>
            <a:r>
              <a:rPr lang="zh-CN" altLang="en-US" sz="2400" dirty="0" smtClean="0">
                <a:solidFill>
                  <a:srgbClr val="FF0000"/>
                </a:solidFill>
                <a:latin typeface="黑体" pitchFamily="2" charset="-122"/>
                <a:ea typeface="黑体" pitchFamily="2" charset="-122"/>
              </a:rPr>
              <a:t>各归各位才是导入成功</a:t>
            </a:r>
            <a:endParaRPr lang="zh-CN" altLang="en-US" sz="2400" dirty="0">
              <a:solidFill>
                <a:srgbClr val="FF0000"/>
              </a:solidFill>
              <a:latin typeface="黑体" pitchFamily="2" charset="-122"/>
              <a:ea typeface="黑体" pitchFamily="2" charset="-122"/>
            </a:endParaRPr>
          </a:p>
        </p:txBody>
      </p:sp>
      <p:pic>
        <p:nvPicPr>
          <p:cNvPr id="1027" name="Picture 3"/>
          <p:cNvPicPr>
            <a:picLocks noChangeAspect="1" noChangeArrowheads="1"/>
          </p:cNvPicPr>
          <p:nvPr/>
        </p:nvPicPr>
        <p:blipFill>
          <a:blip r:embed="rId3" cstate="print"/>
          <a:srcRect/>
          <a:stretch>
            <a:fillRect/>
          </a:stretch>
        </p:blipFill>
        <p:spPr bwMode="auto">
          <a:xfrm>
            <a:off x="642910" y="2347934"/>
            <a:ext cx="7943850" cy="4152900"/>
          </a:xfrm>
          <a:prstGeom prst="rect">
            <a:avLst/>
          </a:prstGeom>
          <a:noFill/>
          <a:ln w="9525">
            <a:noFill/>
            <a:miter lim="800000"/>
            <a:headEnd/>
            <a:tailEnd/>
          </a:ln>
          <a:effectLst/>
        </p:spPr>
      </p:pic>
    </p:spTree>
    <p:extLst>
      <p:ext uri="{BB962C8B-B14F-4D97-AF65-F5344CB8AC3E}">
        <p14:creationId xmlns:p14="http://schemas.microsoft.com/office/powerpoint/2010/main" xmlns="" val="245161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blinds(horizontal)">
                                      <p:cBhvr>
                                        <p:cTn id="2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692696"/>
            <a:ext cx="8229600" cy="705600"/>
          </a:xfrm>
        </p:spPr>
        <p:txBody>
          <a:bodyPr/>
          <a:lstStyle/>
          <a:p>
            <a:pPr marL="571500" indent="-571500">
              <a:lnSpc>
                <a:spcPct val="150000"/>
              </a:lnSpc>
              <a:spcBef>
                <a:spcPct val="20000"/>
              </a:spcBef>
              <a:defRPr/>
            </a:pPr>
            <a:r>
              <a:rPr lang="en-US" altLang="zh-CN" b="1" dirty="0"/>
              <a:t>1. </a:t>
            </a:r>
            <a:r>
              <a:rPr lang="zh-CN" altLang="en-US" b="1" dirty="0"/>
              <a:t>基于</a:t>
            </a:r>
            <a:r>
              <a:rPr lang="en-US" altLang="zh-CN" b="1" dirty="0"/>
              <a:t>Web of Science</a:t>
            </a:r>
            <a:r>
              <a:rPr lang="zh-CN" altLang="en-US" b="1" dirty="0" smtClean="0"/>
              <a:t>平台</a:t>
            </a:r>
            <a:r>
              <a:rPr lang="en-US" altLang="zh-CN" dirty="0"/>
              <a:t/>
            </a:r>
            <a:br>
              <a:rPr lang="en-US" altLang="zh-CN" dirty="0"/>
            </a:br>
            <a:r>
              <a:rPr lang="zh-CN" altLang="en-US" b="1" dirty="0" smtClean="0"/>
              <a:t>获得</a:t>
            </a:r>
            <a:r>
              <a:rPr lang="zh-CN" altLang="en-US" b="1" dirty="0"/>
              <a:t>特定主题的文献集合</a:t>
            </a:r>
            <a:endParaRPr lang="en-US" altLang="zh-CN" b="1" dirty="0"/>
          </a:p>
        </p:txBody>
      </p:sp>
      <p:sp>
        <p:nvSpPr>
          <p:cNvPr id="3" name="内容占位符 2"/>
          <p:cNvSpPr>
            <a:spLocks noGrp="1"/>
          </p:cNvSpPr>
          <p:nvPr>
            <p:ph idx="1"/>
          </p:nvPr>
        </p:nvSpPr>
        <p:spPr>
          <a:xfrm>
            <a:off x="457200" y="1773368"/>
            <a:ext cx="8229600" cy="4968000"/>
          </a:xfrm>
        </p:spPr>
        <p:txBody>
          <a:bodyPr/>
          <a:lstStyle/>
          <a:p>
            <a:r>
              <a:rPr lang="zh-CN" altLang="en-US" dirty="0" smtClean="0"/>
              <a:t>登陆</a:t>
            </a:r>
            <a:r>
              <a:rPr lang="en-US" altLang="zh-CN" dirty="0" smtClean="0">
                <a:hlinkClick r:id="rId2"/>
              </a:rPr>
              <a:t>www.las.ac.cn</a:t>
            </a:r>
            <a:endParaRPr lang="en-US" altLang="zh-CN" dirty="0" smtClean="0"/>
          </a:p>
          <a:p>
            <a:r>
              <a:rPr lang="zh-CN" altLang="en-US" dirty="0" smtClean="0"/>
              <a:t>集成资源发现</a:t>
            </a:r>
            <a:endParaRPr lang="en-US" altLang="zh-CN" dirty="0" smtClean="0"/>
          </a:p>
          <a:p>
            <a:endParaRPr lang="en-US" altLang="zh-CN" dirty="0" smtClean="0"/>
          </a:p>
          <a:p>
            <a:endParaRPr lang="en-US" altLang="zh-CN" dirty="0" smtClean="0"/>
          </a:p>
          <a:p>
            <a:endParaRPr lang="en-US" altLang="zh-CN" dirty="0" smtClean="0"/>
          </a:p>
          <a:p>
            <a:r>
              <a:rPr lang="zh-CN" altLang="en-US" dirty="0" smtClean="0"/>
              <a:t>选择</a:t>
            </a:r>
            <a:r>
              <a:rPr lang="en-US" altLang="zh-CN" dirty="0" smtClean="0"/>
              <a:t>Web of Science Expanded</a:t>
            </a:r>
            <a:r>
              <a:rPr lang="zh-CN" altLang="en-US" dirty="0" smtClean="0"/>
              <a:t>进入检索</a:t>
            </a:r>
            <a:endParaRPr lang="zh-CN" altLang="en-US" dirty="0"/>
          </a:p>
        </p:txBody>
      </p:sp>
      <p:pic>
        <p:nvPicPr>
          <p:cNvPr id="1027" name="Picture 3"/>
          <p:cNvPicPr>
            <a:picLocks noChangeAspect="1" noChangeArrowheads="1"/>
          </p:cNvPicPr>
          <p:nvPr/>
        </p:nvPicPr>
        <p:blipFill>
          <a:blip r:embed="rId3" cstate="print"/>
          <a:srcRect/>
          <a:stretch>
            <a:fillRect/>
          </a:stretch>
        </p:blipFill>
        <p:spPr bwMode="auto">
          <a:xfrm>
            <a:off x="827584" y="3389734"/>
            <a:ext cx="7686675" cy="1695450"/>
          </a:xfrm>
          <a:prstGeom prst="rect">
            <a:avLst/>
          </a:prstGeom>
          <a:noFill/>
          <a:ln w="9525">
            <a:noFill/>
            <a:miter lim="800000"/>
            <a:headEnd/>
            <a:tailEnd/>
          </a:ln>
        </p:spPr>
      </p:pic>
      <p:sp>
        <p:nvSpPr>
          <p:cNvPr id="6" name="TextBox 5"/>
          <p:cNvSpPr txBox="1"/>
          <p:nvPr/>
        </p:nvSpPr>
        <p:spPr>
          <a:xfrm>
            <a:off x="2178793" y="4345940"/>
            <a:ext cx="1512168" cy="523220"/>
          </a:xfrm>
          <a:prstGeom prst="rect">
            <a:avLst/>
          </a:prstGeom>
          <a:noFill/>
        </p:spPr>
        <p:txBody>
          <a:bodyPr wrap="square" rtlCol="0">
            <a:spAutoFit/>
          </a:bodyPr>
          <a:lstStyle/>
          <a:p>
            <a:r>
              <a:rPr lang="en-US" altLang="zh-CN" sz="2800" b="1" dirty="0" smtClean="0">
                <a:solidFill>
                  <a:srgbClr val="FF0000"/>
                </a:solidFill>
              </a:rPr>
              <a:t>ISI</a:t>
            </a:r>
            <a:endParaRPr lang="zh-CN" altLang="en-US" sz="2800" b="1" dirty="0">
              <a:solidFill>
                <a:srgbClr val="FF0000"/>
              </a:solidFill>
            </a:endParaRPr>
          </a:p>
        </p:txBody>
      </p:sp>
    </p:spTree>
    <p:extLst>
      <p:ext uri="{BB962C8B-B14F-4D97-AF65-F5344CB8AC3E}">
        <p14:creationId xmlns:p14="http://schemas.microsoft.com/office/powerpoint/2010/main" xmlns="" val="362846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01398" y="1484784"/>
            <a:ext cx="9042602" cy="3901399"/>
          </a:xfrm>
          <a:prstGeom prst="rect">
            <a:avLst/>
          </a:prstGeom>
          <a:noFill/>
          <a:ln w="9525">
            <a:noFill/>
            <a:miter lim="800000"/>
            <a:headEnd/>
            <a:tailEnd/>
          </a:ln>
          <a:effectLst/>
        </p:spPr>
      </p:pic>
      <p:sp>
        <p:nvSpPr>
          <p:cNvPr id="4" name="Rectangle 3"/>
          <p:cNvSpPr txBox="1">
            <a:spLocks noChangeArrowheads="1"/>
          </p:cNvSpPr>
          <p:nvPr/>
        </p:nvSpPr>
        <p:spPr bwMode="auto">
          <a:xfrm>
            <a:off x="815745" y="4743241"/>
            <a:ext cx="7740650" cy="7858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35000"/>
              </a:lnSpc>
              <a:spcBef>
                <a:spcPct val="20000"/>
              </a:spcBef>
              <a:spcAft>
                <a:spcPct val="0"/>
              </a:spcAft>
              <a:buClrTx/>
              <a:buSzPct val="60000"/>
              <a:buFont typeface="Wingdings" pitchFamily="2" charset="2"/>
              <a:buChar char="l"/>
              <a:tabLst/>
              <a:defRPr/>
            </a:pPr>
            <a:r>
              <a:rPr kumimoji="0" lang="zh-CN" altLang="en-US" b="1" i="0" u="none" strike="noStrike" kern="0" cap="none" spc="0" normalizeH="0" baseline="0" noProof="0" dirty="0" smtClean="0">
                <a:ln>
                  <a:noFill/>
                </a:ln>
                <a:solidFill>
                  <a:srgbClr val="FF0000"/>
                </a:solidFill>
                <a:effectLst/>
                <a:uLnTx/>
                <a:uFillTx/>
                <a:latin typeface="+mn-ea"/>
                <a:ea typeface="+mn-ea"/>
              </a:rPr>
              <a:t>数据库重新检索导入，按文章名排序；</a:t>
            </a:r>
            <a:r>
              <a:rPr kumimoji="0" lang="en-US" altLang="zh-CN" b="1" i="0" u="none" strike="noStrike" kern="0" cap="none" spc="0" normalizeH="0" baseline="0" noProof="0" dirty="0" smtClean="0">
                <a:ln>
                  <a:noFill/>
                </a:ln>
                <a:solidFill>
                  <a:srgbClr val="FF0000"/>
                </a:solidFill>
                <a:effectLst/>
                <a:uLnTx/>
                <a:uFillTx/>
                <a:latin typeface="+mn-ea"/>
                <a:ea typeface="+mn-ea"/>
              </a:rPr>
              <a:t>PDF </a:t>
            </a:r>
            <a:r>
              <a:rPr kumimoji="0" lang="zh-CN" altLang="en-US" b="1" i="0" u="none" strike="noStrike" kern="0" cap="none" spc="0" normalizeH="0" baseline="0" noProof="0" dirty="0" smtClean="0">
                <a:ln>
                  <a:noFill/>
                </a:ln>
                <a:solidFill>
                  <a:srgbClr val="FF0000"/>
                </a:solidFill>
                <a:effectLst/>
                <a:uLnTx/>
                <a:uFillTx/>
                <a:latin typeface="+mn-ea"/>
                <a:ea typeface="+mn-ea"/>
              </a:rPr>
              <a:t>按文章名字保存，排序，一一对应拖拽</a:t>
            </a:r>
            <a:endParaRPr kumimoji="0" lang="zh-CN" altLang="en-US" sz="2400" b="1" i="0" u="none" strike="noStrike" kern="0" cap="none" spc="0" normalizeH="0" baseline="0" noProof="0" dirty="0" smtClean="0">
              <a:ln>
                <a:noFill/>
              </a:ln>
              <a:solidFill>
                <a:srgbClr val="FF0000"/>
              </a:solidFill>
              <a:effectLst/>
              <a:uLnTx/>
              <a:uFillTx/>
              <a:latin typeface="+mn-ea"/>
              <a:ea typeface="+mn-ea"/>
            </a:endParaRPr>
          </a:p>
          <a:p>
            <a:pPr marL="342900" marR="0" lvl="0" indent="-342900" algn="l" defTabSz="914400" rtl="0" eaLnBrk="1" fontAlgn="base" latinLnBrk="0" hangingPunct="1">
              <a:lnSpc>
                <a:spcPct val="135000"/>
              </a:lnSpc>
              <a:spcBef>
                <a:spcPct val="20000"/>
              </a:spcBef>
              <a:spcAft>
                <a:spcPct val="0"/>
              </a:spcAft>
              <a:buClrTx/>
              <a:buSzPct val="60000"/>
              <a:buFont typeface="Wingdings" pitchFamily="2" charset="2"/>
              <a:buChar char="l"/>
              <a:tabLst/>
              <a:defRPr/>
            </a:pPr>
            <a:endParaRPr kumimoji="0" lang="en-US" altLang="zh-CN" sz="2400" b="1" i="0" u="none" strike="noStrike" kern="0" cap="none" spc="0" normalizeH="0" baseline="0" noProof="0" dirty="0" smtClean="0">
              <a:ln>
                <a:noFill/>
              </a:ln>
              <a:solidFill>
                <a:srgbClr val="FF0000"/>
              </a:solidFill>
              <a:effectLst/>
              <a:uLnTx/>
              <a:uFillTx/>
              <a:latin typeface="+mn-ea"/>
              <a:ea typeface="+mn-ea"/>
              <a:cs typeface="+mn-cs"/>
            </a:endParaRPr>
          </a:p>
        </p:txBody>
      </p:sp>
    </p:spTree>
    <p:extLst>
      <p:ext uri="{BB962C8B-B14F-4D97-AF65-F5344CB8AC3E}">
        <p14:creationId xmlns:p14="http://schemas.microsoft.com/office/powerpoint/2010/main" xmlns="" val="92161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11341" t="3563" r="12285" b="12780"/>
          <a:stretch>
            <a:fillRect/>
          </a:stretch>
        </p:blipFill>
        <p:spPr bwMode="auto">
          <a:xfrm>
            <a:off x="0" y="1268760"/>
            <a:ext cx="9187992" cy="558924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3714743" y="2285992"/>
            <a:ext cx="5214975" cy="2776492"/>
          </a:xfrm>
          <a:prstGeom prst="rect">
            <a:avLst/>
          </a:prstGeom>
          <a:noFill/>
          <a:ln w="9525">
            <a:noFill/>
            <a:miter lim="800000"/>
            <a:headEnd/>
            <a:tailEnd/>
          </a:ln>
          <a:effectLst/>
        </p:spPr>
      </p:pic>
      <p:sp>
        <p:nvSpPr>
          <p:cNvPr id="5" name="TextBox 4"/>
          <p:cNvSpPr txBox="1"/>
          <p:nvPr/>
        </p:nvSpPr>
        <p:spPr>
          <a:xfrm>
            <a:off x="5715008" y="2857496"/>
            <a:ext cx="1785950" cy="369332"/>
          </a:xfrm>
          <a:prstGeom prst="rect">
            <a:avLst/>
          </a:prstGeom>
          <a:noFill/>
        </p:spPr>
        <p:txBody>
          <a:bodyPr wrap="square" rtlCol="0">
            <a:spAutoFit/>
          </a:bodyPr>
          <a:lstStyle/>
          <a:p>
            <a:r>
              <a:rPr lang="zh-CN" altLang="en-US" b="1" dirty="0" smtClean="0">
                <a:solidFill>
                  <a:srgbClr val="FF0000"/>
                </a:solidFill>
              </a:rPr>
              <a:t>选择文件夹</a:t>
            </a:r>
            <a:endParaRPr lang="zh-CN" altLang="en-US" b="1" dirty="0">
              <a:solidFill>
                <a:srgbClr val="FF0000"/>
              </a:solidFill>
            </a:endParaRPr>
          </a:p>
        </p:txBody>
      </p:sp>
      <p:sp>
        <p:nvSpPr>
          <p:cNvPr id="6" name="矩形 5"/>
          <p:cNvSpPr/>
          <p:nvPr/>
        </p:nvSpPr>
        <p:spPr>
          <a:xfrm>
            <a:off x="5429256" y="3214686"/>
            <a:ext cx="1857388" cy="3571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5715008" y="3643314"/>
            <a:ext cx="1785950" cy="369332"/>
          </a:xfrm>
          <a:prstGeom prst="rect">
            <a:avLst/>
          </a:prstGeom>
          <a:noFill/>
        </p:spPr>
        <p:txBody>
          <a:bodyPr wrap="square" rtlCol="0">
            <a:spAutoFit/>
          </a:bodyPr>
          <a:lstStyle/>
          <a:p>
            <a:r>
              <a:rPr lang="zh-CN" altLang="en-US" b="1" dirty="0" smtClean="0">
                <a:solidFill>
                  <a:srgbClr val="FF0000"/>
                </a:solidFill>
              </a:rPr>
              <a:t>选择</a:t>
            </a:r>
            <a:r>
              <a:rPr lang="en-US" altLang="zh-CN" b="1" dirty="0" smtClean="0">
                <a:solidFill>
                  <a:srgbClr val="FF0000"/>
                </a:solidFill>
              </a:rPr>
              <a:t>PDF</a:t>
            </a:r>
            <a:endParaRPr lang="zh-CN" altLang="en-US" b="1" dirty="0">
              <a:solidFill>
                <a:srgbClr val="FF0000"/>
              </a:solidFill>
            </a:endParaRPr>
          </a:p>
        </p:txBody>
      </p:sp>
      <p:sp>
        <p:nvSpPr>
          <p:cNvPr id="9" name="Rectangle 2"/>
          <p:cNvSpPr>
            <a:spLocks noGrp="1" noChangeArrowheads="1"/>
          </p:cNvSpPr>
          <p:nvPr>
            <p:ph type="title"/>
          </p:nvPr>
        </p:nvSpPr>
        <p:spPr>
          <a:xfrm>
            <a:off x="611188" y="188913"/>
            <a:ext cx="7993062" cy="1143000"/>
          </a:xfrm>
        </p:spPr>
        <p:txBody>
          <a:bodyPr/>
          <a:lstStyle/>
          <a:p>
            <a:pPr eaLnBrk="1" hangingPunct="1"/>
            <a:r>
              <a:rPr lang="zh-CN" altLang="en-US" dirty="0" smtClean="0"/>
              <a:t>第二步：导入文献</a:t>
            </a:r>
            <a:r>
              <a:rPr lang="en-US" altLang="zh-CN" dirty="0" smtClean="0"/>
              <a:t>-PDF/</a:t>
            </a:r>
            <a:r>
              <a:rPr lang="zh-CN" altLang="en-US" dirty="0" smtClean="0"/>
              <a:t>文件夹导入</a:t>
            </a:r>
          </a:p>
        </p:txBody>
      </p:sp>
    </p:spTree>
    <p:extLst>
      <p:ext uri="{BB962C8B-B14F-4D97-AF65-F5344CB8AC3E}">
        <p14:creationId xmlns:p14="http://schemas.microsoft.com/office/powerpoint/2010/main" xmlns="" val="346663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linds(horizontal)">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683568" y="1628800"/>
            <a:ext cx="7740650" cy="4525963"/>
          </a:xfrm>
        </p:spPr>
        <p:txBody>
          <a:bodyPr/>
          <a:lstStyle/>
          <a:p>
            <a:pPr eaLnBrk="1" hangingPunct="1"/>
            <a:r>
              <a:rPr lang="en-US" altLang="zh-CN" dirty="0" smtClean="0"/>
              <a:t>Tools</a:t>
            </a:r>
            <a:r>
              <a:rPr lang="zh-CN" altLang="en-US" dirty="0" smtClean="0"/>
              <a:t>：</a:t>
            </a:r>
            <a:r>
              <a:rPr lang="en-US" altLang="zh-CN" dirty="0" smtClean="0"/>
              <a:t>online search</a:t>
            </a:r>
          </a:p>
        </p:txBody>
      </p:sp>
      <p:pic>
        <p:nvPicPr>
          <p:cNvPr id="11267" name="Picture 3"/>
          <p:cNvPicPr>
            <a:picLocks noChangeAspect="1" noChangeArrowheads="1"/>
          </p:cNvPicPr>
          <p:nvPr/>
        </p:nvPicPr>
        <p:blipFill>
          <a:blip r:embed="rId2" cstate="print"/>
          <a:srcRect l="11895" t="6516" r="12285" b="8829"/>
          <a:stretch>
            <a:fillRect/>
          </a:stretch>
        </p:blipFill>
        <p:spPr bwMode="auto">
          <a:xfrm>
            <a:off x="0" y="1268760"/>
            <a:ext cx="9253536" cy="5808789"/>
          </a:xfrm>
          <a:prstGeom prst="rect">
            <a:avLst/>
          </a:prstGeom>
          <a:noFill/>
          <a:ln w="9525">
            <a:noFill/>
            <a:miter lim="800000"/>
            <a:headEnd/>
            <a:tailEnd/>
          </a:ln>
        </p:spPr>
      </p:pic>
      <p:sp>
        <p:nvSpPr>
          <p:cNvPr id="22530" name="Rectangle 2"/>
          <p:cNvSpPr>
            <a:spLocks noGrp="1" noChangeArrowheads="1"/>
          </p:cNvSpPr>
          <p:nvPr>
            <p:ph type="title"/>
          </p:nvPr>
        </p:nvSpPr>
        <p:spPr/>
        <p:txBody>
          <a:bodyPr/>
          <a:lstStyle/>
          <a:p>
            <a:pPr eaLnBrk="1" hangingPunct="1"/>
            <a:r>
              <a:rPr lang="zh-CN" altLang="en-US" dirty="0" smtClean="0"/>
              <a:t>第二步：导入文献</a:t>
            </a:r>
            <a:r>
              <a:rPr lang="en-US" altLang="zh-CN" dirty="0" smtClean="0"/>
              <a:t>-</a:t>
            </a:r>
            <a:r>
              <a:rPr lang="zh-CN" altLang="en-US" dirty="0" smtClean="0"/>
              <a:t>在线检索</a:t>
            </a:r>
          </a:p>
        </p:txBody>
      </p:sp>
      <p:sp>
        <p:nvSpPr>
          <p:cNvPr id="5" name="圆角矩形 4"/>
          <p:cNvSpPr/>
          <p:nvPr/>
        </p:nvSpPr>
        <p:spPr>
          <a:xfrm>
            <a:off x="205270" y="1700808"/>
            <a:ext cx="28803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0" y="2996952"/>
            <a:ext cx="1691680" cy="1440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154" name="Picture 2" descr="C:\Users\liyang\AppData\Roaming\Tencent\Users\124618365\QQ\WinTemp\RichOle\1FN$R[D(B6OQ7NIZ48{%L{R.png"/>
          <p:cNvPicPr>
            <a:picLocks noChangeAspect="1" noChangeArrowheads="1"/>
          </p:cNvPicPr>
          <p:nvPr/>
        </p:nvPicPr>
        <p:blipFill>
          <a:blip r:embed="rId3" cstate="print"/>
          <a:srcRect/>
          <a:stretch>
            <a:fillRect/>
          </a:stretch>
        </p:blipFill>
        <p:spPr bwMode="auto">
          <a:xfrm>
            <a:off x="5148064" y="2348880"/>
            <a:ext cx="638175" cy="285750"/>
          </a:xfrm>
          <a:prstGeom prst="rect">
            <a:avLst/>
          </a:prstGeom>
          <a:noFill/>
          <a:ln>
            <a:solidFill>
              <a:srgbClr val="FF0000"/>
            </a:solidFill>
          </a:ln>
        </p:spPr>
      </p:pic>
      <p:pic>
        <p:nvPicPr>
          <p:cNvPr id="49155" name="Picture 3"/>
          <p:cNvPicPr>
            <a:picLocks noChangeAspect="1" noChangeArrowheads="1"/>
          </p:cNvPicPr>
          <p:nvPr/>
        </p:nvPicPr>
        <p:blipFill>
          <a:blip r:embed="rId4" cstate="print"/>
          <a:srcRect r="10713" b="6250"/>
          <a:stretch>
            <a:fillRect/>
          </a:stretch>
        </p:blipFill>
        <p:spPr bwMode="auto">
          <a:xfrm>
            <a:off x="0" y="1268760"/>
            <a:ext cx="9144000" cy="5760640"/>
          </a:xfrm>
          <a:prstGeom prst="rect">
            <a:avLst/>
          </a:prstGeom>
          <a:noFill/>
          <a:ln w="9525">
            <a:noFill/>
            <a:miter lim="800000"/>
            <a:headEnd/>
            <a:tailEnd/>
          </a:ln>
        </p:spPr>
      </p:pic>
      <p:sp>
        <p:nvSpPr>
          <p:cNvPr id="9" name="TextBox 8"/>
          <p:cNvSpPr txBox="1"/>
          <p:nvPr/>
        </p:nvSpPr>
        <p:spPr>
          <a:xfrm>
            <a:off x="3995936" y="4725144"/>
            <a:ext cx="2736304" cy="1200329"/>
          </a:xfrm>
          <a:prstGeom prst="rect">
            <a:avLst/>
          </a:prstGeom>
          <a:noFill/>
        </p:spPr>
        <p:txBody>
          <a:bodyPr wrap="square" rtlCol="0">
            <a:spAutoFit/>
          </a:bodyPr>
          <a:lstStyle/>
          <a:p>
            <a:r>
              <a:rPr lang="zh-CN" altLang="en-US" sz="2400" b="1" dirty="0" smtClean="0">
                <a:solidFill>
                  <a:srgbClr val="FF0000"/>
                </a:solidFill>
              </a:rPr>
              <a:t>不推荐此种方法</a:t>
            </a:r>
            <a:endParaRPr lang="en-US" altLang="zh-CN" sz="2400" b="1" dirty="0" smtClean="0">
              <a:solidFill>
                <a:srgbClr val="FF0000"/>
              </a:solidFill>
            </a:endParaRPr>
          </a:p>
          <a:p>
            <a:r>
              <a:rPr lang="en-US" altLang="zh-CN" sz="2400" b="1" dirty="0" smtClean="0">
                <a:solidFill>
                  <a:srgbClr val="FF0000"/>
                </a:solidFill>
              </a:rPr>
              <a:t>1.</a:t>
            </a:r>
            <a:r>
              <a:rPr lang="zh-CN" altLang="en-US" sz="2400" b="1" dirty="0" smtClean="0">
                <a:solidFill>
                  <a:srgbClr val="FF0000"/>
                </a:solidFill>
              </a:rPr>
              <a:t>检索方法简单</a:t>
            </a:r>
            <a:endParaRPr lang="en-US" altLang="zh-CN" sz="2400" b="1" dirty="0" smtClean="0">
              <a:solidFill>
                <a:srgbClr val="FF0000"/>
              </a:solidFill>
            </a:endParaRPr>
          </a:p>
          <a:p>
            <a:r>
              <a:rPr lang="en-US" altLang="zh-CN" sz="2400" b="1" dirty="0" smtClean="0">
                <a:solidFill>
                  <a:srgbClr val="FF0000"/>
                </a:solidFill>
              </a:rPr>
              <a:t>2.</a:t>
            </a:r>
            <a:r>
              <a:rPr lang="zh-CN" altLang="en-US" sz="2400" b="1" dirty="0" smtClean="0">
                <a:solidFill>
                  <a:srgbClr val="FF0000"/>
                </a:solidFill>
              </a:rPr>
              <a:t>检索结果不稳定</a:t>
            </a:r>
            <a:endParaRPr lang="zh-CN" altLang="en-US" sz="2400" b="1" dirty="0">
              <a:solidFill>
                <a:srgbClr val="FF0000"/>
              </a:solidFill>
            </a:endParaRPr>
          </a:p>
        </p:txBody>
      </p:sp>
      <p:sp>
        <p:nvSpPr>
          <p:cNvPr id="14" name="矩形 13"/>
          <p:cNvSpPr/>
          <p:nvPr/>
        </p:nvSpPr>
        <p:spPr bwMode="auto">
          <a:xfrm>
            <a:off x="5292080" y="1916832"/>
            <a:ext cx="1512168" cy="216024"/>
          </a:xfrm>
          <a:prstGeom prst="rect">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xmlns="" val="402069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9" grpId="0"/>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p:txBody>
          <a:bodyPr/>
          <a:lstStyle/>
          <a:p>
            <a:pPr eaLnBrk="1" hangingPunct="1"/>
            <a:r>
              <a:rPr lang="zh-CN" altLang="en-US" dirty="0" smtClean="0"/>
              <a:t>在线自动检索全文 </a:t>
            </a:r>
            <a:r>
              <a:rPr lang="en-US" altLang="zh-CN" dirty="0" smtClean="0"/>
              <a:t>find full text</a:t>
            </a:r>
          </a:p>
        </p:txBody>
      </p:sp>
      <p:pic>
        <p:nvPicPr>
          <p:cNvPr id="1026" name="Picture 2"/>
          <p:cNvPicPr>
            <a:picLocks noChangeAspect="1" noChangeArrowheads="1"/>
          </p:cNvPicPr>
          <p:nvPr/>
        </p:nvPicPr>
        <p:blipFill>
          <a:blip r:embed="rId3" cstate="print"/>
          <a:srcRect l="11341" t="6516" r="12285" b="10797"/>
          <a:stretch>
            <a:fillRect/>
          </a:stretch>
        </p:blipFill>
        <p:spPr bwMode="auto">
          <a:xfrm>
            <a:off x="35496" y="1246226"/>
            <a:ext cx="9146032" cy="5567150"/>
          </a:xfrm>
          <a:prstGeom prst="rect">
            <a:avLst/>
          </a:prstGeom>
          <a:noFill/>
          <a:ln w="9525">
            <a:noFill/>
            <a:miter lim="800000"/>
            <a:headEnd/>
            <a:tailEnd/>
          </a:ln>
        </p:spPr>
      </p:pic>
      <p:sp>
        <p:nvSpPr>
          <p:cNvPr id="23554" name="Rectangle 2"/>
          <p:cNvSpPr>
            <a:spLocks noGrp="1" noChangeArrowheads="1"/>
          </p:cNvSpPr>
          <p:nvPr>
            <p:ph type="title"/>
          </p:nvPr>
        </p:nvSpPr>
        <p:spPr/>
        <p:txBody>
          <a:bodyPr/>
          <a:lstStyle/>
          <a:p>
            <a:pPr eaLnBrk="1" hangingPunct="1"/>
            <a:r>
              <a:rPr lang="zh-CN" altLang="en-US" smtClean="0"/>
              <a:t>第二步：导入文献</a:t>
            </a:r>
            <a:r>
              <a:rPr lang="en-US" altLang="zh-CN" smtClean="0"/>
              <a:t>-</a:t>
            </a:r>
            <a:r>
              <a:rPr lang="zh-CN" altLang="en-US" smtClean="0"/>
              <a:t>全文获取</a:t>
            </a:r>
          </a:p>
        </p:txBody>
      </p:sp>
      <p:pic>
        <p:nvPicPr>
          <p:cNvPr id="23557" name="Picture 5"/>
          <p:cNvPicPr>
            <a:picLocks noChangeAspect="1" noChangeArrowheads="1"/>
          </p:cNvPicPr>
          <p:nvPr/>
        </p:nvPicPr>
        <p:blipFill>
          <a:blip r:embed="rId4" cstate="print"/>
          <a:srcRect l="36718" t="17516" r="42805" b="5704"/>
          <a:stretch>
            <a:fillRect/>
          </a:stretch>
        </p:blipFill>
        <p:spPr bwMode="auto">
          <a:xfrm>
            <a:off x="5004048" y="1241376"/>
            <a:ext cx="2664296" cy="5616624"/>
          </a:xfrm>
          <a:prstGeom prst="rect">
            <a:avLst/>
          </a:prstGeom>
          <a:noFill/>
          <a:ln w="9525">
            <a:noFill/>
            <a:miter lim="800000"/>
            <a:headEnd/>
            <a:tailEnd/>
          </a:ln>
        </p:spPr>
      </p:pic>
      <p:sp>
        <p:nvSpPr>
          <p:cNvPr id="6" name="圆角矩形 5"/>
          <p:cNvSpPr/>
          <p:nvPr/>
        </p:nvSpPr>
        <p:spPr>
          <a:xfrm>
            <a:off x="5319844" y="5775768"/>
            <a:ext cx="1224136" cy="1440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558" name="Picture 6"/>
          <p:cNvPicPr>
            <a:picLocks noChangeAspect="1" noChangeArrowheads="1"/>
          </p:cNvPicPr>
          <p:nvPr/>
        </p:nvPicPr>
        <p:blipFill>
          <a:blip r:embed="rId5" cstate="print"/>
          <a:srcRect l="70278" t="78375" r="16712" b="14735"/>
          <a:stretch>
            <a:fillRect/>
          </a:stretch>
        </p:blipFill>
        <p:spPr bwMode="auto">
          <a:xfrm>
            <a:off x="6660232" y="5661248"/>
            <a:ext cx="1692696" cy="504056"/>
          </a:xfrm>
          <a:prstGeom prst="rect">
            <a:avLst/>
          </a:prstGeom>
          <a:noFill/>
          <a:ln w="25400">
            <a:solidFill>
              <a:srgbClr val="FF0000"/>
            </a:solidFill>
            <a:miter lim="800000"/>
            <a:headEnd/>
            <a:tailEnd/>
          </a:ln>
        </p:spPr>
      </p:pic>
      <p:pic>
        <p:nvPicPr>
          <p:cNvPr id="23559" name="Picture 7" descr="C:\Users\liyang\AppData\Roaming\Tencent\Users\124618365\QQ\WinTemp\RichOle\F5NZ)EIQ9_Y7NRNWNVU$ARP.png"/>
          <p:cNvPicPr>
            <a:picLocks noChangeAspect="1" noChangeArrowheads="1"/>
          </p:cNvPicPr>
          <p:nvPr/>
        </p:nvPicPr>
        <p:blipFill>
          <a:blip r:embed="rId6" cstate="print"/>
          <a:srcRect/>
          <a:stretch>
            <a:fillRect/>
          </a:stretch>
        </p:blipFill>
        <p:spPr bwMode="auto">
          <a:xfrm>
            <a:off x="2483768" y="3356992"/>
            <a:ext cx="4381500" cy="1466850"/>
          </a:xfrm>
          <a:prstGeom prst="rect">
            <a:avLst/>
          </a:prstGeom>
          <a:noFill/>
        </p:spPr>
      </p:pic>
      <p:pic>
        <p:nvPicPr>
          <p:cNvPr id="23560" name="Picture 8" descr="C:\Users\liyang\AppData\Roaming\Tencent\Users\124618365\QQ\WinTemp\RichOle\}{}[QA5VO8{I{KG{H0$7YDP.png"/>
          <p:cNvPicPr>
            <a:picLocks noChangeAspect="1" noChangeArrowheads="1"/>
          </p:cNvPicPr>
          <p:nvPr/>
        </p:nvPicPr>
        <p:blipFill>
          <a:blip r:embed="rId7" cstate="print"/>
          <a:srcRect/>
          <a:stretch>
            <a:fillRect/>
          </a:stretch>
        </p:blipFill>
        <p:spPr bwMode="auto">
          <a:xfrm>
            <a:off x="1" y="2996953"/>
            <a:ext cx="1736919" cy="864095"/>
          </a:xfrm>
          <a:prstGeom prst="rect">
            <a:avLst/>
          </a:prstGeom>
          <a:noFill/>
          <a:ln w="25400">
            <a:solidFill>
              <a:srgbClr val="FF0000"/>
            </a:solidFill>
          </a:ln>
        </p:spPr>
      </p:pic>
    </p:spTree>
    <p:extLst>
      <p:ext uri="{BB962C8B-B14F-4D97-AF65-F5344CB8AC3E}">
        <p14:creationId xmlns:p14="http://schemas.microsoft.com/office/powerpoint/2010/main" xmlns="" val="38311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355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355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5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355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11895" t="6516" r="12285" b="8829"/>
          <a:stretch>
            <a:fillRect/>
          </a:stretch>
        </p:blipFill>
        <p:spPr bwMode="auto">
          <a:xfrm>
            <a:off x="0" y="1230657"/>
            <a:ext cx="9144000" cy="5627343"/>
          </a:xfrm>
          <a:prstGeom prst="rect">
            <a:avLst/>
          </a:prstGeom>
          <a:noFill/>
          <a:ln w="9525">
            <a:noFill/>
            <a:miter lim="800000"/>
            <a:headEnd/>
            <a:tailEnd/>
          </a:ln>
        </p:spPr>
      </p:pic>
      <p:sp>
        <p:nvSpPr>
          <p:cNvPr id="10" name="AutoShape 10"/>
          <p:cNvSpPr>
            <a:spLocks noChangeArrowheads="1"/>
          </p:cNvSpPr>
          <p:nvPr/>
        </p:nvSpPr>
        <p:spPr bwMode="auto">
          <a:xfrm>
            <a:off x="2411760" y="2204864"/>
            <a:ext cx="3240087" cy="503238"/>
          </a:xfrm>
          <a:prstGeom prst="wedgeRoundRectCallout">
            <a:avLst>
              <a:gd name="adj1" fmla="val 49051"/>
              <a:gd name="adj2" fmla="val -104028"/>
              <a:gd name="adj3" fmla="val 16667"/>
            </a:avLst>
          </a:prstGeom>
          <a:solidFill>
            <a:schemeClr val="bg1"/>
          </a:solidFill>
          <a:ln w="9525">
            <a:solidFill>
              <a:srgbClr val="FF0000"/>
            </a:solidFill>
            <a:miter lim="800000"/>
            <a:headEnd/>
            <a:tailEnd/>
          </a:ln>
        </p:spPr>
        <p:txBody>
          <a:bodyPr/>
          <a:lstStyle/>
          <a:p>
            <a:r>
              <a:rPr lang="zh-CN" altLang="en-US" dirty="0"/>
              <a:t>可一键与</a:t>
            </a:r>
            <a:r>
              <a:rPr lang="en-US" altLang="zh-CN" dirty="0" err="1"/>
              <a:t>EndNote</a:t>
            </a:r>
            <a:r>
              <a:rPr lang="en-US" altLang="zh-CN" dirty="0"/>
              <a:t> Web </a:t>
            </a:r>
            <a:r>
              <a:rPr lang="zh-CN" altLang="en-US" dirty="0"/>
              <a:t>同步</a:t>
            </a:r>
          </a:p>
        </p:txBody>
      </p:sp>
      <p:sp>
        <p:nvSpPr>
          <p:cNvPr id="11" name="矩形 13"/>
          <p:cNvSpPr>
            <a:spLocks noChangeArrowheads="1"/>
          </p:cNvSpPr>
          <p:nvPr/>
        </p:nvSpPr>
        <p:spPr bwMode="auto">
          <a:xfrm>
            <a:off x="1857375" y="404813"/>
            <a:ext cx="5614988" cy="584200"/>
          </a:xfrm>
          <a:prstGeom prst="rect">
            <a:avLst/>
          </a:prstGeom>
          <a:noFill/>
          <a:ln w="9525">
            <a:noFill/>
            <a:miter lim="800000"/>
            <a:headEnd/>
            <a:tailEnd/>
          </a:ln>
        </p:spPr>
        <p:txBody>
          <a:bodyPr wrap="none">
            <a:spAutoFit/>
          </a:bodyPr>
          <a:lstStyle/>
          <a:p>
            <a:pPr algn="ctr">
              <a:defRPr/>
            </a:pPr>
            <a:r>
              <a:rPr lang="zh-CN" altLang="en-US" sz="3200" b="1" dirty="0">
                <a:solidFill>
                  <a:schemeClr val="bg1"/>
                </a:solidFill>
                <a:latin typeface="+mj-lt"/>
                <a:ea typeface="+mj-ea"/>
                <a:cs typeface="+mj-cs"/>
              </a:rPr>
              <a:t>第二步：与</a:t>
            </a:r>
            <a:r>
              <a:rPr lang="en-US" altLang="zh-CN" sz="3200" b="1" dirty="0">
                <a:solidFill>
                  <a:schemeClr val="bg1"/>
                </a:solidFill>
                <a:latin typeface="+mj-lt"/>
                <a:ea typeface="+mj-ea"/>
                <a:cs typeface="+mj-cs"/>
              </a:rPr>
              <a:t>EndNote Web </a:t>
            </a:r>
            <a:r>
              <a:rPr lang="zh-CN" altLang="en-US" sz="3200" b="1" dirty="0">
                <a:solidFill>
                  <a:schemeClr val="bg1"/>
                </a:solidFill>
                <a:latin typeface="+mj-lt"/>
                <a:ea typeface="+mj-ea"/>
                <a:cs typeface="+mj-cs"/>
              </a:rPr>
              <a:t>同步</a:t>
            </a:r>
          </a:p>
        </p:txBody>
      </p:sp>
      <p:sp>
        <p:nvSpPr>
          <p:cNvPr id="9" name="Oval 6"/>
          <p:cNvSpPr>
            <a:spLocks noChangeArrowheads="1"/>
          </p:cNvSpPr>
          <p:nvPr/>
        </p:nvSpPr>
        <p:spPr bwMode="auto">
          <a:xfrm>
            <a:off x="5508352" y="1628478"/>
            <a:ext cx="431800" cy="360362"/>
          </a:xfrm>
          <a:prstGeom prst="rect">
            <a:avLst/>
          </a:prstGeom>
          <a:noFill/>
          <a:ln w="28575">
            <a:solidFill>
              <a:srgbClr val="FF0000"/>
            </a:solidFill>
            <a:round/>
            <a:headEnd/>
            <a:tailEnd/>
          </a:ln>
        </p:spPr>
        <p:txBody>
          <a:bodyPr wrap="none" anchor="ctr"/>
          <a:lstStyle/>
          <a:p>
            <a:endParaRPr lang="zh-CN" altLang="en-US"/>
          </a:p>
        </p:txBody>
      </p:sp>
    </p:spTree>
    <p:extLst>
      <p:ext uri="{BB962C8B-B14F-4D97-AF65-F5344CB8AC3E}">
        <p14:creationId xmlns:p14="http://schemas.microsoft.com/office/powerpoint/2010/main" xmlns="" val="2462043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1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l="11260" t="6688" r="12920" b="9641"/>
          <a:stretch>
            <a:fillRect/>
          </a:stretch>
        </p:blipFill>
        <p:spPr bwMode="auto">
          <a:xfrm>
            <a:off x="0" y="1184714"/>
            <a:ext cx="9144000" cy="5673285"/>
          </a:xfrm>
          <a:prstGeom prst="rect">
            <a:avLst/>
          </a:prstGeom>
          <a:noFill/>
          <a:ln w="9525">
            <a:noFill/>
            <a:miter lim="800000"/>
            <a:headEnd/>
            <a:tailEnd/>
          </a:ln>
        </p:spPr>
      </p:pic>
      <p:sp>
        <p:nvSpPr>
          <p:cNvPr id="11" name="矩形 13"/>
          <p:cNvSpPr>
            <a:spLocks noChangeArrowheads="1"/>
          </p:cNvSpPr>
          <p:nvPr/>
        </p:nvSpPr>
        <p:spPr bwMode="auto">
          <a:xfrm>
            <a:off x="1857375" y="476250"/>
            <a:ext cx="5614988" cy="584200"/>
          </a:xfrm>
          <a:prstGeom prst="rect">
            <a:avLst/>
          </a:prstGeom>
          <a:noFill/>
          <a:ln w="9525">
            <a:noFill/>
            <a:miter lim="800000"/>
            <a:headEnd/>
            <a:tailEnd/>
          </a:ln>
        </p:spPr>
        <p:txBody>
          <a:bodyPr wrap="none">
            <a:spAutoFit/>
          </a:bodyPr>
          <a:lstStyle/>
          <a:p>
            <a:pPr algn="ctr">
              <a:defRPr/>
            </a:pPr>
            <a:r>
              <a:rPr lang="zh-CN" altLang="en-US" sz="3200" b="1" dirty="0">
                <a:solidFill>
                  <a:schemeClr val="bg1"/>
                </a:solidFill>
                <a:latin typeface="+mj-lt"/>
                <a:ea typeface="+mj-ea"/>
                <a:cs typeface="+mj-cs"/>
              </a:rPr>
              <a:t>第二步：与</a:t>
            </a:r>
            <a:r>
              <a:rPr lang="en-US" altLang="zh-CN" sz="3200" b="1" dirty="0">
                <a:solidFill>
                  <a:schemeClr val="bg1"/>
                </a:solidFill>
                <a:latin typeface="+mj-lt"/>
                <a:ea typeface="+mj-ea"/>
                <a:cs typeface="+mj-cs"/>
              </a:rPr>
              <a:t>EndNote Web </a:t>
            </a:r>
            <a:r>
              <a:rPr lang="zh-CN" altLang="en-US" sz="3200" b="1" dirty="0">
                <a:solidFill>
                  <a:schemeClr val="bg1"/>
                </a:solidFill>
                <a:latin typeface="+mj-lt"/>
                <a:ea typeface="+mj-ea"/>
                <a:cs typeface="+mj-cs"/>
              </a:rPr>
              <a:t>同步</a:t>
            </a:r>
          </a:p>
        </p:txBody>
      </p:sp>
      <p:pic>
        <p:nvPicPr>
          <p:cNvPr id="25605" name="Picture 2"/>
          <p:cNvPicPr>
            <a:picLocks noChangeAspect="1" noChangeArrowheads="1"/>
          </p:cNvPicPr>
          <p:nvPr/>
        </p:nvPicPr>
        <p:blipFill>
          <a:blip r:embed="rId4" cstate="print"/>
          <a:srcRect/>
          <a:stretch>
            <a:fillRect/>
          </a:stretch>
        </p:blipFill>
        <p:spPr bwMode="auto">
          <a:xfrm>
            <a:off x="2916238" y="1700213"/>
            <a:ext cx="5838825" cy="4581525"/>
          </a:xfrm>
          <a:prstGeom prst="rect">
            <a:avLst/>
          </a:prstGeom>
          <a:noFill/>
          <a:ln w="9525">
            <a:noFill/>
            <a:miter lim="800000"/>
            <a:headEnd/>
            <a:tailEnd/>
          </a:ln>
        </p:spPr>
      </p:pic>
      <p:sp>
        <p:nvSpPr>
          <p:cNvPr id="10" name="AutoShape 10"/>
          <p:cNvSpPr>
            <a:spLocks noChangeArrowheads="1"/>
          </p:cNvSpPr>
          <p:nvPr/>
        </p:nvSpPr>
        <p:spPr bwMode="auto">
          <a:xfrm>
            <a:off x="2700338" y="5373688"/>
            <a:ext cx="1871662" cy="503237"/>
          </a:xfrm>
          <a:prstGeom prst="wedgeRoundRectCallout">
            <a:avLst>
              <a:gd name="adj1" fmla="val 49051"/>
              <a:gd name="adj2" fmla="val -104028"/>
              <a:gd name="adj3" fmla="val 16667"/>
            </a:avLst>
          </a:prstGeom>
          <a:solidFill>
            <a:schemeClr val="bg1"/>
          </a:solidFill>
          <a:ln w="9525">
            <a:solidFill>
              <a:srgbClr val="FF0000"/>
            </a:solidFill>
            <a:miter lim="800000"/>
            <a:headEnd/>
            <a:tailEnd/>
          </a:ln>
        </p:spPr>
        <p:txBody>
          <a:bodyPr/>
          <a:lstStyle/>
          <a:p>
            <a:r>
              <a:rPr lang="zh-CN" altLang="en-US" dirty="0"/>
              <a:t>可设置何时同步</a:t>
            </a:r>
          </a:p>
        </p:txBody>
      </p:sp>
      <p:sp>
        <p:nvSpPr>
          <p:cNvPr id="8" name="Oval 6"/>
          <p:cNvSpPr>
            <a:spLocks noChangeArrowheads="1"/>
          </p:cNvSpPr>
          <p:nvPr/>
        </p:nvSpPr>
        <p:spPr bwMode="auto">
          <a:xfrm>
            <a:off x="3059113" y="3500438"/>
            <a:ext cx="1296987" cy="215900"/>
          </a:xfrm>
          <a:prstGeom prst="rect">
            <a:avLst/>
          </a:prstGeom>
          <a:noFill/>
          <a:ln w="28575">
            <a:solidFill>
              <a:srgbClr val="FF0000"/>
            </a:solidFill>
            <a:round/>
            <a:headEnd/>
            <a:tailEnd/>
          </a:ln>
        </p:spPr>
        <p:txBody>
          <a:bodyPr wrap="none" anchor="ctr"/>
          <a:lstStyle/>
          <a:p>
            <a:endParaRPr lang="zh-CN" altLang="en-US"/>
          </a:p>
        </p:txBody>
      </p:sp>
      <p:sp>
        <p:nvSpPr>
          <p:cNvPr id="12" name="Oval 6"/>
          <p:cNvSpPr>
            <a:spLocks noChangeArrowheads="1"/>
          </p:cNvSpPr>
          <p:nvPr/>
        </p:nvSpPr>
        <p:spPr bwMode="auto">
          <a:xfrm>
            <a:off x="4643438" y="4868863"/>
            <a:ext cx="2232025" cy="1008062"/>
          </a:xfrm>
          <a:prstGeom prst="rect">
            <a:avLst/>
          </a:prstGeom>
          <a:noFill/>
          <a:ln w="28575">
            <a:solidFill>
              <a:srgbClr val="FF0000"/>
            </a:solidFill>
            <a:round/>
            <a:headEnd/>
            <a:tailEnd/>
          </a:ln>
        </p:spPr>
        <p:txBody>
          <a:bodyPr wrap="none" anchor="ctr"/>
          <a:lstStyle/>
          <a:p>
            <a:endParaRPr lang="zh-CN" altLang="en-US"/>
          </a:p>
        </p:txBody>
      </p:sp>
      <p:pic>
        <p:nvPicPr>
          <p:cNvPr id="25611" name="Picture 11"/>
          <p:cNvPicPr>
            <a:picLocks noChangeAspect="1" noChangeArrowheads="1"/>
          </p:cNvPicPr>
          <p:nvPr/>
        </p:nvPicPr>
        <p:blipFill>
          <a:blip r:embed="rId5" cstate="print"/>
          <a:srcRect l="4700" t="5532" r="77590" b="44266"/>
          <a:stretch>
            <a:fillRect/>
          </a:stretch>
        </p:blipFill>
        <p:spPr bwMode="auto">
          <a:xfrm>
            <a:off x="395536" y="1484784"/>
            <a:ext cx="2304256" cy="3672408"/>
          </a:xfrm>
          <a:prstGeom prst="rect">
            <a:avLst/>
          </a:prstGeom>
          <a:noFill/>
          <a:ln w="9525">
            <a:noFill/>
            <a:miter lim="800000"/>
            <a:headEnd/>
            <a:tailEnd/>
          </a:ln>
        </p:spPr>
      </p:pic>
      <p:sp>
        <p:nvSpPr>
          <p:cNvPr id="9" name="Oval 6"/>
          <p:cNvSpPr>
            <a:spLocks noChangeArrowheads="1"/>
          </p:cNvSpPr>
          <p:nvPr/>
        </p:nvSpPr>
        <p:spPr bwMode="auto">
          <a:xfrm>
            <a:off x="539552" y="4941168"/>
            <a:ext cx="2016125" cy="216024"/>
          </a:xfrm>
          <a:prstGeom prst="rect">
            <a:avLst/>
          </a:prstGeom>
          <a:noFill/>
          <a:ln w="28575">
            <a:solidFill>
              <a:srgbClr val="FF0000"/>
            </a:solidFill>
            <a:round/>
            <a:headEnd/>
            <a:tailEnd/>
          </a:ln>
        </p:spPr>
        <p:txBody>
          <a:bodyPr wrap="none" anchor="ctr"/>
          <a:lstStyle/>
          <a:p>
            <a:endParaRPr lang="zh-CN" altLang="en-US"/>
          </a:p>
        </p:txBody>
      </p:sp>
    </p:spTree>
    <p:extLst>
      <p:ext uri="{BB962C8B-B14F-4D97-AF65-F5344CB8AC3E}">
        <p14:creationId xmlns:p14="http://schemas.microsoft.com/office/powerpoint/2010/main" xmlns="" val="727467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in)">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6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in)">
                                      <p:cBhvr>
                                        <p:cTn id="20" dur="1000"/>
                                        <p:tgtEl>
                                          <p:spTgt spid="8"/>
                                        </p:tgtEl>
                                      </p:cBhvr>
                                    </p:animEffect>
                                  </p:childTnLst>
                                </p:cTn>
                              </p:par>
                            </p:childTnLst>
                          </p:cTn>
                        </p:par>
                        <p:par>
                          <p:cTn id="21" fill="hold">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ox(in)">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ox(in)">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2"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zh-CN" altLang="en-US" smtClean="0"/>
              <a:t>第三步：文献管理</a:t>
            </a:r>
          </a:p>
        </p:txBody>
      </p:sp>
      <p:sp>
        <p:nvSpPr>
          <p:cNvPr id="26627" name="Rectangle 3"/>
          <p:cNvSpPr>
            <a:spLocks noGrp="1" noChangeArrowheads="1"/>
          </p:cNvSpPr>
          <p:nvPr>
            <p:ph type="body" idx="1"/>
          </p:nvPr>
        </p:nvSpPr>
        <p:spPr/>
        <p:txBody>
          <a:bodyPr/>
          <a:lstStyle/>
          <a:p>
            <a:pPr eaLnBrk="1" hangingPunct="1"/>
            <a:r>
              <a:rPr lang="zh-CN" altLang="en-US" sz="2000" dirty="0" smtClean="0"/>
              <a:t>界面</a:t>
            </a:r>
            <a:endParaRPr lang="en-US" altLang="zh-CN" sz="2000" dirty="0" smtClean="0"/>
          </a:p>
          <a:p>
            <a:pPr eaLnBrk="1" hangingPunct="1"/>
            <a:r>
              <a:rPr lang="zh-CN" altLang="en-US" sz="2000" dirty="0" smtClean="0"/>
              <a:t>分组</a:t>
            </a:r>
          </a:p>
          <a:p>
            <a:pPr eaLnBrk="1" hangingPunct="1"/>
            <a:r>
              <a:rPr lang="zh-CN" altLang="en-US" sz="2000" dirty="0" smtClean="0"/>
              <a:t>编辑</a:t>
            </a:r>
          </a:p>
          <a:p>
            <a:pPr eaLnBrk="1" hangingPunct="1"/>
            <a:r>
              <a:rPr lang="zh-CN" altLang="en-US" sz="2000" dirty="0" smtClean="0"/>
              <a:t>查重</a:t>
            </a:r>
            <a:endParaRPr lang="en-US" altLang="zh-CN" sz="2000" dirty="0" smtClean="0"/>
          </a:p>
          <a:p>
            <a:pPr eaLnBrk="1" hangingPunct="1"/>
            <a:r>
              <a:rPr lang="zh-CN" altLang="en-US" sz="2000" dirty="0" smtClean="0"/>
              <a:t>更新</a:t>
            </a:r>
          </a:p>
          <a:p>
            <a:pPr eaLnBrk="1" hangingPunct="1"/>
            <a:r>
              <a:rPr lang="zh-CN" altLang="en-US" sz="2000" dirty="0" smtClean="0"/>
              <a:t>已读和未读文献标记</a:t>
            </a:r>
          </a:p>
          <a:p>
            <a:pPr eaLnBrk="1" hangingPunct="1"/>
            <a:r>
              <a:rPr lang="zh-CN" altLang="en-US" sz="2000" dirty="0" smtClean="0"/>
              <a:t>文献的评级</a:t>
            </a:r>
            <a:endParaRPr lang="en-US" altLang="zh-CN" sz="2000" dirty="0" smtClean="0"/>
          </a:p>
          <a:p>
            <a:pPr eaLnBrk="1" hangingPunct="1"/>
            <a:r>
              <a:rPr lang="zh-CN" altLang="en-US" sz="2000" dirty="0" smtClean="0"/>
              <a:t>共享</a:t>
            </a:r>
          </a:p>
          <a:p>
            <a:pPr eaLnBrk="1" hangingPunct="1"/>
            <a:r>
              <a:rPr lang="zh-CN" altLang="en-US" sz="2000" dirty="0" smtClean="0"/>
              <a:t>文献分析</a:t>
            </a:r>
          </a:p>
        </p:txBody>
      </p:sp>
    </p:spTree>
    <p:extLst>
      <p:ext uri="{BB962C8B-B14F-4D97-AF65-F5344CB8AC3E}">
        <p14:creationId xmlns:p14="http://schemas.microsoft.com/office/powerpoint/2010/main" xmlns="" val="25949056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1341" t="6891" r="12838" b="10797"/>
          <a:stretch>
            <a:fillRect/>
          </a:stretch>
        </p:blipFill>
        <p:spPr bwMode="auto">
          <a:xfrm>
            <a:off x="0" y="1052736"/>
            <a:ext cx="9217024" cy="5625729"/>
          </a:xfrm>
          <a:prstGeom prst="rect">
            <a:avLst/>
          </a:prstGeom>
          <a:noFill/>
          <a:ln w="9525">
            <a:noFill/>
            <a:miter lim="800000"/>
            <a:headEnd/>
            <a:tailEnd/>
          </a:ln>
        </p:spPr>
      </p:pic>
      <p:sp>
        <p:nvSpPr>
          <p:cNvPr id="87046" name="Rectangle 6"/>
          <p:cNvSpPr>
            <a:spLocks noChangeArrowheads="1"/>
          </p:cNvSpPr>
          <p:nvPr/>
        </p:nvSpPr>
        <p:spPr bwMode="auto">
          <a:xfrm>
            <a:off x="23370" y="1484784"/>
            <a:ext cx="7500958" cy="504056"/>
          </a:xfrm>
          <a:prstGeom prst="rect">
            <a:avLst/>
          </a:prstGeom>
          <a:noFill/>
          <a:ln w="57150">
            <a:solidFill>
              <a:srgbClr val="FF0000"/>
            </a:solidFill>
            <a:miter lim="800000"/>
            <a:headEnd/>
            <a:tailEnd/>
          </a:ln>
        </p:spPr>
        <p:txBody>
          <a:bodyPr wrap="none" anchor="ctr"/>
          <a:lstStyle/>
          <a:p>
            <a:endParaRPr lang="zh-CN" altLang="en-US"/>
          </a:p>
        </p:txBody>
      </p:sp>
      <p:sp>
        <p:nvSpPr>
          <p:cNvPr id="87050" name="Rectangle 10"/>
          <p:cNvSpPr>
            <a:spLocks noChangeArrowheads="1"/>
          </p:cNvSpPr>
          <p:nvPr/>
        </p:nvSpPr>
        <p:spPr bwMode="auto">
          <a:xfrm>
            <a:off x="84138" y="2204864"/>
            <a:ext cx="1751558" cy="4464496"/>
          </a:xfrm>
          <a:prstGeom prst="rect">
            <a:avLst/>
          </a:prstGeom>
          <a:noFill/>
          <a:ln w="57150">
            <a:solidFill>
              <a:srgbClr val="FF0000"/>
            </a:solidFill>
            <a:miter lim="800000"/>
            <a:headEnd/>
            <a:tailEnd/>
          </a:ln>
        </p:spPr>
        <p:txBody>
          <a:bodyPr wrap="none" anchor="ctr"/>
          <a:lstStyle/>
          <a:p>
            <a:endParaRPr lang="zh-CN" altLang="en-US"/>
          </a:p>
        </p:txBody>
      </p:sp>
      <p:sp>
        <p:nvSpPr>
          <p:cNvPr id="87054" name="Rectangle 14"/>
          <p:cNvSpPr>
            <a:spLocks noChangeArrowheads="1"/>
          </p:cNvSpPr>
          <p:nvPr/>
        </p:nvSpPr>
        <p:spPr bwMode="auto">
          <a:xfrm>
            <a:off x="1835696" y="1916832"/>
            <a:ext cx="5688632" cy="648072"/>
          </a:xfrm>
          <a:prstGeom prst="rect">
            <a:avLst/>
          </a:prstGeom>
          <a:noFill/>
          <a:ln w="57150">
            <a:solidFill>
              <a:srgbClr val="FF0000"/>
            </a:solidFill>
            <a:miter lim="800000"/>
            <a:headEnd/>
            <a:tailEnd/>
          </a:ln>
        </p:spPr>
        <p:txBody>
          <a:bodyPr wrap="none" anchor="ctr"/>
          <a:lstStyle/>
          <a:p>
            <a:endParaRPr lang="zh-CN" altLang="en-US"/>
          </a:p>
        </p:txBody>
      </p:sp>
      <p:sp>
        <p:nvSpPr>
          <p:cNvPr id="14" name="Rectangle 2"/>
          <p:cNvSpPr>
            <a:spLocks noGrp="1" noChangeArrowheads="1"/>
          </p:cNvSpPr>
          <p:nvPr>
            <p:ph type="title"/>
          </p:nvPr>
        </p:nvSpPr>
        <p:spPr>
          <a:xfrm>
            <a:off x="700118" y="197768"/>
            <a:ext cx="8229600" cy="1143000"/>
          </a:xfrm>
        </p:spPr>
        <p:txBody>
          <a:bodyPr/>
          <a:lstStyle/>
          <a:p>
            <a:pPr eaLnBrk="1" hangingPunct="1"/>
            <a:r>
              <a:rPr lang="zh-CN" altLang="en-US" kern="1200" dirty="0" smtClean="0"/>
              <a:t>第三步：文献管理</a:t>
            </a:r>
            <a:r>
              <a:rPr lang="en-US" altLang="zh-CN" kern="1200" dirty="0" smtClean="0"/>
              <a:t>—</a:t>
            </a:r>
            <a:r>
              <a:rPr lang="zh-CN" altLang="en-US" kern="1200" dirty="0" smtClean="0"/>
              <a:t>操作界面</a:t>
            </a:r>
          </a:p>
        </p:txBody>
      </p:sp>
      <p:sp>
        <p:nvSpPr>
          <p:cNvPr id="10" name="矩形 9"/>
          <p:cNvSpPr/>
          <p:nvPr/>
        </p:nvSpPr>
        <p:spPr>
          <a:xfrm>
            <a:off x="1835696" y="3963536"/>
            <a:ext cx="5212124"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5364088" y="1700808"/>
            <a:ext cx="2714644" cy="400110"/>
          </a:xfrm>
          <a:prstGeom prst="rect">
            <a:avLst/>
          </a:prstGeom>
          <a:solidFill>
            <a:schemeClr val="bg1"/>
          </a:solidFill>
        </p:spPr>
        <p:txBody>
          <a:bodyPr wrap="square" rtlCol="0">
            <a:spAutoFit/>
          </a:bodyPr>
          <a:lstStyle/>
          <a:p>
            <a:pPr algn="ctr"/>
            <a:r>
              <a:rPr lang="zh-CN" altLang="en-US" sz="2000" dirty="0" smtClean="0">
                <a:solidFill>
                  <a:srgbClr val="FF0000"/>
                </a:solidFill>
                <a:latin typeface="黑体" pitchFamily="2" charset="-122"/>
                <a:ea typeface="黑体" pitchFamily="2" charset="-122"/>
              </a:rPr>
              <a:t>菜单栏和快捷操作键</a:t>
            </a:r>
            <a:endParaRPr lang="zh-CN" altLang="en-US" sz="2000" dirty="0">
              <a:solidFill>
                <a:srgbClr val="FF0000"/>
              </a:solidFill>
              <a:latin typeface="黑体" pitchFamily="2" charset="-122"/>
              <a:ea typeface="黑体" pitchFamily="2" charset="-122"/>
            </a:endParaRPr>
          </a:p>
        </p:txBody>
      </p:sp>
      <p:sp>
        <p:nvSpPr>
          <p:cNvPr id="18" name="TextBox 17"/>
          <p:cNvSpPr txBox="1"/>
          <p:nvPr/>
        </p:nvSpPr>
        <p:spPr>
          <a:xfrm>
            <a:off x="0" y="4437112"/>
            <a:ext cx="1259632" cy="400110"/>
          </a:xfrm>
          <a:prstGeom prst="rect">
            <a:avLst/>
          </a:prstGeom>
          <a:solidFill>
            <a:schemeClr val="bg1"/>
          </a:solidFill>
        </p:spPr>
        <p:txBody>
          <a:bodyPr wrap="square" rtlCol="0">
            <a:spAutoFit/>
          </a:bodyPr>
          <a:lstStyle/>
          <a:p>
            <a:r>
              <a:rPr lang="zh-CN" altLang="en-US" sz="2000" dirty="0" smtClean="0">
                <a:solidFill>
                  <a:srgbClr val="FF0000"/>
                </a:solidFill>
                <a:latin typeface="黑体" pitchFamily="2" charset="-122"/>
                <a:ea typeface="黑体" pitchFamily="2" charset="-122"/>
              </a:rPr>
              <a:t>分组管理</a:t>
            </a:r>
            <a:endParaRPr lang="zh-CN" altLang="en-US" sz="2000" dirty="0">
              <a:solidFill>
                <a:srgbClr val="FF0000"/>
              </a:solidFill>
              <a:latin typeface="黑体" pitchFamily="2" charset="-122"/>
              <a:ea typeface="黑体" pitchFamily="2" charset="-122"/>
            </a:endParaRPr>
          </a:p>
        </p:txBody>
      </p:sp>
      <p:sp>
        <p:nvSpPr>
          <p:cNvPr id="19" name="TextBox 18"/>
          <p:cNvSpPr txBox="1"/>
          <p:nvPr/>
        </p:nvSpPr>
        <p:spPr>
          <a:xfrm>
            <a:off x="6643670" y="4797152"/>
            <a:ext cx="2500330" cy="1015663"/>
          </a:xfrm>
          <a:prstGeom prst="rect">
            <a:avLst/>
          </a:prstGeom>
          <a:solidFill>
            <a:schemeClr val="bg1"/>
          </a:solidFill>
        </p:spPr>
        <p:txBody>
          <a:bodyPr wrap="square" rtlCol="0">
            <a:spAutoFit/>
          </a:bodyPr>
          <a:lstStyle/>
          <a:p>
            <a:r>
              <a:rPr lang="zh-CN" altLang="en-US" sz="2000" dirty="0" smtClean="0">
                <a:solidFill>
                  <a:srgbClr val="FF0000"/>
                </a:solidFill>
                <a:latin typeface="黑体" pitchFamily="2" charset="-122"/>
                <a:ea typeface="黑体" pitchFamily="2" charset="-122"/>
              </a:rPr>
              <a:t>预览文献题录信息、检索文献库、预览</a:t>
            </a:r>
            <a:r>
              <a:rPr lang="en-US" altLang="zh-CN" sz="2000" dirty="0" smtClean="0">
                <a:solidFill>
                  <a:srgbClr val="FF0000"/>
                </a:solidFill>
                <a:latin typeface="黑体" pitchFamily="2" charset="-122"/>
                <a:ea typeface="黑体" pitchFamily="2" charset="-122"/>
              </a:rPr>
              <a:t>PDF</a:t>
            </a:r>
            <a:r>
              <a:rPr lang="zh-CN" altLang="en-US" sz="2000" dirty="0" smtClean="0">
                <a:solidFill>
                  <a:srgbClr val="FF0000"/>
                </a:solidFill>
                <a:latin typeface="黑体" pitchFamily="2" charset="-122"/>
                <a:ea typeface="黑体" pitchFamily="2" charset="-122"/>
              </a:rPr>
              <a:t>全文</a:t>
            </a:r>
            <a:endParaRPr lang="zh-CN" altLang="en-US" sz="2000" dirty="0">
              <a:solidFill>
                <a:srgbClr val="FF0000"/>
              </a:solidFill>
              <a:latin typeface="黑体" pitchFamily="2" charset="-122"/>
              <a:ea typeface="黑体" pitchFamily="2" charset="-122"/>
            </a:endParaRPr>
          </a:p>
        </p:txBody>
      </p:sp>
      <p:sp>
        <p:nvSpPr>
          <p:cNvPr id="13" name="TextBox 12"/>
          <p:cNvSpPr txBox="1"/>
          <p:nvPr/>
        </p:nvSpPr>
        <p:spPr>
          <a:xfrm>
            <a:off x="3635896" y="2276872"/>
            <a:ext cx="2376264" cy="369332"/>
          </a:xfrm>
          <a:prstGeom prst="rect">
            <a:avLst/>
          </a:prstGeom>
          <a:solidFill>
            <a:schemeClr val="bg1"/>
          </a:solidFill>
        </p:spPr>
        <p:txBody>
          <a:bodyPr wrap="square" rtlCol="0">
            <a:spAutoFit/>
          </a:bodyPr>
          <a:lstStyle/>
          <a:p>
            <a:r>
              <a:rPr lang="zh-CN" altLang="en-US" dirty="0" smtClean="0">
                <a:solidFill>
                  <a:srgbClr val="FF0000"/>
                </a:solidFill>
                <a:latin typeface="黑体" pitchFamily="2" charset="-122"/>
                <a:ea typeface="黑体" pitchFamily="2" charset="-122"/>
              </a:rPr>
              <a:t>在线检索，查找全文</a:t>
            </a:r>
            <a:endParaRPr lang="zh-CN" altLang="en-US" dirty="0"/>
          </a:p>
        </p:txBody>
      </p:sp>
      <p:sp>
        <p:nvSpPr>
          <p:cNvPr id="15" name="矩形 14"/>
          <p:cNvSpPr/>
          <p:nvPr/>
        </p:nvSpPr>
        <p:spPr>
          <a:xfrm>
            <a:off x="7524328" y="1988840"/>
            <a:ext cx="1619672" cy="288032"/>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84543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7046"/>
                                        </p:tgtEl>
                                        <p:attrNameLst>
                                          <p:attrName>style.visibility</p:attrName>
                                        </p:attrNameLst>
                                      </p:cBhvr>
                                      <p:to>
                                        <p:strVal val="visible"/>
                                      </p:to>
                                    </p:set>
                                    <p:animEffect transition="in" filter="blinds(horizontal)">
                                      <p:cBhvr>
                                        <p:cTn id="7" dur="500"/>
                                        <p:tgtEl>
                                          <p:spTgt spid="870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87046"/>
                                        </p:tgtEl>
                                        <p:attrNameLst>
                                          <p:attrName>ppt_x</p:attrName>
                                        </p:attrNameLst>
                                      </p:cBhvr>
                                      <p:tavLst>
                                        <p:tav tm="0">
                                          <p:val>
                                            <p:strVal val="ppt_x"/>
                                          </p:val>
                                        </p:tav>
                                        <p:tav tm="100000">
                                          <p:val>
                                            <p:strVal val="ppt_x"/>
                                          </p:val>
                                        </p:tav>
                                      </p:tavLst>
                                    </p:anim>
                                    <p:anim calcmode="lin" valueType="num">
                                      <p:cBhvr additive="base">
                                        <p:cTn id="15" dur="500"/>
                                        <p:tgtEl>
                                          <p:spTgt spid="87046"/>
                                        </p:tgtEl>
                                        <p:attrNameLst>
                                          <p:attrName>ppt_y</p:attrName>
                                        </p:attrNameLst>
                                      </p:cBhvr>
                                      <p:tavLst>
                                        <p:tav tm="0">
                                          <p:val>
                                            <p:strVal val="ppt_y"/>
                                          </p:val>
                                        </p:tav>
                                        <p:tav tm="100000">
                                          <p:val>
                                            <p:strVal val="1+ppt_h/2"/>
                                          </p:val>
                                        </p:tav>
                                      </p:tavLst>
                                    </p:anim>
                                    <p:set>
                                      <p:cBhvr>
                                        <p:cTn id="16" dur="1" fill="hold">
                                          <p:stCondLst>
                                            <p:cond delay="499"/>
                                          </p:stCondLst>
                                        </p:cTn>
                                        <p:tgtEl>
                                          <p:spTgt spid="87046"/>
                                        </p:tgtEl>
                                        <p:attrNameLst>
                                          <p:attrName>style.visibility</p:attrName>
                                        </p:attrNameLst>
                                      </p:cBhvr>
                                      <p:to>
                                        <p:strVal val="hidden"/>
                                      </p:to>
                                    </p:set>
                                  </p:childTnLst>
                                </p:cTn>
                              </p:par>
                              <p:par>
                                <p:cTn id="17" presetID="2" presetClass="exit" presetSubtype="4" fill="hold" grpId="1" nodeType="with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7050"/>
                                        </p:tgtEl>
                                        <p:attrNameLst>
                                          <p:attrName>style.visibility</p:attrName>
                                        </p:attrNameLst>
                                      </p:cBhvr>
                                      <p:to>
                                        <p:strVal val="visible"/>
                                      </p:to>
                                    </p:set>
                                    <p:animEffect transition="in" filter="blinds(horizontal)">
                                      <p:cBhvr>
                                        <p:cTn id="25" dur="500"/>
                                        <p:tgtEl>
                                          <p:spTgt spid="8705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87050"/>
                                        </p:tgtEl>
                                        <p:attrNameLst>
                                          <p:attrName>ppt_x</p:attrName>
                                        </p:attrNameLst>
                                      </p:cBhvr>
                                      <p:tavLst>
                                        <p:tav tm="0">
                                          <p:val>
                                            <p:strVal val="ppt_x"/>
                                          </p:val>
                                        </p:tav>
                                        <p:tav tm="100000">
                                          <p:val>
                                            <p:strVal val="ppt_x"/>
                                          </p:val>
                                        </p:tav>
                                      </p:tavLst>
                                    </p:anim>
                                    <p:anim calcmode="lin" valueType="num">
                                      <p:cBhvr additive="base">
                                        <p:cTn id="33" dur="500"/>
                                        <p:tgtEl>
                                          <p:spTgt spid="87050"/>
                                        </p:tgtEl>
                                        <p:attrNameLst>
                                          <p:attrName>ppt_y</p:attrName>
                                        </p:attrNameLst>
                                      </p:cBhvr>
                                      <p:tavLst>
                                        <p:tav tm="0">
                                          <p:val>
                                            <p:strVal val="ppt_y"/>
                                          </p:val>
                                        </p:tav>
                                        <p:tav tm="100000">
                                          <p:val>
                                            <p:strVal val="1+ppt_h/2"/>
                                          </p:val>
                                        </p:tav>
                                      </p:tavLst>
                                    </p:anim>
                                    <p:set>
                                      <p:cBhvr>
                                        <p:cTn id="34" dur="1" fill="hold">
                                          <p:stCondLst>
                                            <p:cond delay="499"/>
                                          </p:stCondLst>
                                        </p:cTn>
                                        <p:tgtEl>
                                          <p:spTgt spid="87050"/>
                                        </p:tgtEl>
                                        <p:attrNameLst>
                                          <p:attrName>style.visibility</p:attrName>
                                        </p:attrNameLst>
                                      </p:cBhvr>
                                      <p:to>
                                        <p:strVal val="hidden"/>
                                      </p:to>
                                    </p:set>
                                  </p:childTnLst>
                                </p:cTn>
                              </p:par>
                              <p:par>
                                <p:cTn id="35" presetID="2" presetClass="exit" presetSubtype="4" fill="hold" grpId="1" nodeType="withEffect">
                                  <p:stCondLst>
                                    <p:cond delay="0"/>
                                  </p:stCondLst>
                                  <p:childTnLst>
                                    <p:anim calcmode="lin" valueType="num">
                                      <p:cBhvr additive="base">
                                        <p:cTn id="36" dur="500"/>
                                        <p:tgtEl>
                                          <p:spTgt spid="18"/>
                                        </p:tgtEl>
                                        <p:attrNameLst>
                                          <p:attrName>ppt_x</p:attrName>
                                        </p:attrNameLst>
                                      </p:cBhvr>
                                      <p:tavLst>
                                        <p:tav tm="0">
                                          <p:val>
                                            <p:strVal val="ppt_x"/>
                                          </p:val>
                                        </p:tav>
                                        <p:tav tm="100000">
                                          <p:val>
                                            <p:strVal val="ppt_x"/>
                                          </p:val>
                                        </p:tav>
                                      </p:tavLst>
                                    </p:anim>
                                    <p:anim calcmode="lin" valueType="num">
                                      <p:cBhvr additive="base">
                                        <p:cTn id="37" dur="500"/>
                                        <p:tgtEl>
                                          <p:spTgt spid="18"/>
                                        </p:tgtEl>
                                        <p:attrNameLst>
                                          <p:attrName>ppt_y</p:attrName>
                                        </p:attrNameLst>
                                      </p:cBhvr>
                                      <p:tavLst>
                                        <p:tav tm="0">
                                          <p:val>
                                            <p:strVal val="ppt_y"/>
                                          </p:val>
                                        </p:tav>
                                        <p:tav tm="100000">
                                          <p:val>
                                            <p:strVal val="1+ppt_h/2"/>
                                          </p:val>
                                        </p:tav>
                                      </p:tavLst>
                                    </p:anim>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70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3"/>
                                        </p:tgtEl>
                                        <p:attrNameLst>
                                          <p:attrName>ppt_x</p:attrName>
                                        </p:attrNameLst>
                                      </p:cBhvr>
                                      <p:tavLst>
                                        <p:tav tm="0">
                                          <p:val>
                                            <p:strVal val="ppt_x"/>
                                          </p:val>
                                        </p:tav>
                                        <p:tav tm="100000">
                                          <p:val>
                                            <p:strVal val="ppt_x"/>
                                          </p:val>
                                        </p:tav>
                                      </p:tavLst>
                                    </p:anim>
                                    <p:anim calcmode="lin" valueType="num">
                                      <p:cBhvr additive="base">
                                        <p:cTn id="49" dur="500"/>
                                        <p:tgtEl>
                                          <p:spTgt spid="13"/>
                                        </p:tgtEl>
                                        <p:attrNameLst>
                                          <p:attrName>ppt_y</p:attrName>
                                        </p:attrNameLst>
                                      </p:cBhvr>
                                      <p:tavLst>
                                        <p:tav tm="0">
                                          <p:val>
                                            <p:strVal val="ppt_y"/>
                                          </p:val>
                                        </p:tav>
                                        <p:tav tm="100000">
                                          <p:val>
                                            <p:strVal val="1+ppt_h/2"/>
                                          </p:val>
                                        </p:tav>
                                      </p:tavLst>
                                    </p:anim>
                                    <p:set>
                                      <p:cBhvr>
                                        <p:cTn id="50" dur="1" fill="hold">
                                          <p:stCondLst>
                                            <p:cond delay="499"/>
                                          </p:stCondLst>
                                        </p:cTn>
                                        <p:tgtEl>
                                          <p:spTgt spid="13"/>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500"/>
                                        <p:tgtEl>
                                          <p:spTgt spid="87054"/>
                                        </p:tgtEl>
                                        <p:attrNameLst>
                                          <p:attrName>ppt_x</p:attrName>
                                        </p:attrNameLst>
                                      </p:cBhvr>
                                      <p:tavLst>
                                        <p:tav tm="0">
                                          <p:val>
                                            <p:strVal val="ppt_x"/>
                                          </p:val>
                                        </p:tav>
                                        <p:tav tm="100000">
                                          <p:val>
                                            <p:strVal val="ppt_x"/>
                                          </p:val>
                                        </p:tav>
                                      </p:tavLst>
                                    </p:anim>
                                    <p:anim calcmode="lin" valueType="num">
                                      <p:cBhvr additive="base">
                                        <p:cTn id="53" dur="500"/>
                                        <p:tgtEl>
                                          <p:spTgt spid="87054"/>
                                        </p:tgtEl>
                                        <p:attrNameLst>
                                          <p:attrName>ppt_y</p:attrName>
                                        </p:attrNameLst>
                                      </p:cBhvr>
                                      <p:tavLst>
                                        <p:tav tm="0">
                                          <p:val>
                                            <p:strVal val="ppt_y"/>
                                          </p:val>
                                        </p:tav>
                                        <p:tav tm="100000">
                                          <p:val>
                                            <p:strVal val="1+ppt_h/2"/>
                                          </p:val>
                                        </p:tav>
                                      </p:tavLst>
                                    </p:anim>
                                    <p:set>
                                      <p:cBhvr>
                                        <p:cTn id="54" dur="1" fill="hold">
                                          <p:stCondLst>
                                            <p:cond delay="499"/>
                                          </p:stCondLst>
                                        </p:cTn>
                                        <p:tgtEl>
                                          <p:spTgt spid="8705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linds(horizontal)">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linds(horizontal)">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animBg="1"/>
      <p:bldP spid="87046" grpId="1" animBg="1"/>
      <p:bldP spid="87050" grpId="0" animBg="1"/>
      <p:bldP spid="87050" grpId="1" animBg="1"/>
      <p:bldP spid="87054" grpId="0" animBg="1"/>
      <p:bldP spid="87054" grpId="1" animBg="1"/>
      <p:bldP spid="10" grpId="0" animBg="1"/>
      <p:bldP spid="16" grpId="0" animBg="1"/>
      <p:bldP spid="16" grpId="1" animBg="1"/>
      <p:bldP spid="18" grpId="0" animBg="1"/>
      <p:bldP spid="18" grpId="1" animBg="1"/>
      <p:bldP spid="19" grpId="0" animBg="1"/>
      <p:bldP spid="13" grpId="0" animBg="1"/>
      <p:bldP spid="13" grpId="1" animBg="1"/>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l="11341" t="6891" r="12838" b="10797"/>
          <a:stretch>
            <a:fillRect/>
          </a:stretch>
        </p:blipFill>
        <p:spPr bwMode="auto">
          <a:xfrm>
            <a:off x="0" y="1232271"/>
            <a:ext cx="9217024" cy="5625729"/>
          </a:xfrm>
          <a:prstGeom prst="rect">
            <a:avLst/>
          </a:prstGeom>
          <a:noFill/>
          <a:ln w="9525">
            <a:noFill/>
            <a:miter lim="800000"/>
            <a:headEnd/>
            <a:tailEnd/>
          </a:ln>
        </p:spPr>
      </p:pic>
      <p:pic>
        <p:nvPicPr>
          <p:cNvPr id="21507" name="Picture 4"/>
          <p:cNvPicPr>
            <a:picLocks noChangeAspect="1" noChangeArrowheads="1"/>
          </p:cNvPicPr>
          <p:nvPr/>
        </p:nvPicPr>
        <p:blipFill>
          <a:blip r:embed="rId3" cstate="print"/>
          <a:srcRect l="74635" t="1421" r="7004"/>
          <a:stretch>
            <a:fillRect/>
          </a:stretch>
        </p:blipFill>
        <p:spPr bwMode="auto">
          <a:xfrm>
            <a:off x="7380312" y="1909663"/>
            <a:ext cx="1656184" cy="4948337"/>
          </a:xfrm>
          <a:prstGeom prst="rect">
            <a:avLst/>
          </a:prstGeom>
          <a:noFill/>
          <a:ln w="34925">
            <a:solidFill>
              <a:srgbClr val="FF0000"/>
            </a:solidFill>
            <a:miter lim="800000"/>
            <a:headEnd/>
            <a:tailEnd/>
          </a:ln>
        </p:spPr>
      </p:pic>
      <p:sp>
        <p:nvSpPr>
          <p:cNvPr id="7" name="Oval 6"/>
          <p:cNvSpPr>
            <a:spLocks noChangeArrowheads="1"/>
          </p:cNvSpPr>
          <p:nvPr/>
        </p:nvSpPr>
        <p:spPr bwMode="auto">
          <a:xfrm>
            <a:off x="1979712" y="2636912"/>
            <a:ext cx="5328592" cy="144015"/>
          </a:xfrm>
          <a:prstGeom prst="rect">
            <a:avLst/>
          </a:prstGeom>
          <a:noFill/>
          <a:ln w="28575">
            <a:solidFill>
              <a:srgbClr val="FF0000"/>
            </a:solidFill>
            <a:round/>
            <a:headEnd/>
            <a:tailEnd/>
          </a:ln>
        </p:spPr>
        <p:txBody>
          <a:bodyPr wrap="none" anchor="ctr"/>
          <a:lstStyle/>
          <a:p>
            <a:endParaRPr lang="zh-CN" altLang="en-US"/>
          </a:p>
        </p:txBody>
      </p:sp>
      <p:sp>
        <p:nvSpPr>
          <p:cNvPr id="9" name="矩形 8"/>
          <p:cNvSpPr/>
          <p:nvPr/>
        </p:nvSpPr>
        <p:spPr>
          <a:xfrm>
            <a:off x="1907704" y="3861048"/>
            <a:ext cx="4572000" cy="646331"/>
          </a:xfrm>
          <a:prstGeom prst="rect">
            <a:avLst/>
          </a:prstGeom>
          <a:solidFill>
            <a:schemeClr val="bg1"/>
          </a:solidFill>
          <a:ln w="28575">
            <a:solidFill>
              <a:srgbClr val="FF0000"/>
            </a:solidFill>
          </a:ln>
        </p:spPr>
        <p:txBody>
          <a:bodyPr>
            <a:spAutoFit/>
          </a:bodyPr>
          <a:lstStyle/>
          <a:p>
            <a:r>
              <a:rPr lang="zh-CN" altLang="en-US" b="1" dirty="0" smtClean="0"/>
              <a:t>可右键直接勾选要显示的字段，字段可用鼠标拖动调整其显示位置</a:t>
            </a:r>
            <a:endParaRPr lang="zh-CN" altLang="en-US" b="1" dirty="0"/>
          </a:p>
        </p:txBody>
      </p:sp>
      <p:sp>
        <p:nvSpPr>
          <p:cNvPr id="13" name="Rectangle 2"/>
          <p:cNvSpPr txBox="1">
            <a:spLocks noChangeArrowheads="1"/>
          </p:cNvSpPr>
          <p:nvPr/>
        </p:nvSpPr>
        <p:spPr bwMode="auto">
          <a:xfrm>
            <a:off x="700118" y="5375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chemeClr val="bg1"/>
                </a:solidFill>
                <a:effectLst/>
                <a:uLnTx/>
                <a:uFillTx/>
                <a:latin typeface="+mj-lt"/>
                <a:ea typeface="+mj-ea"/>
                <a:cs typeface="+mj-cs"/>
              </a:rPr>
              <a:t>第三步：文献管理</a:t>
            </a:r>
            <a:r>
              <a:rPr kumimoji="0" lang="en-US" altLang="zh-CN" sz="3200" b="1" i="0" u="none" strike="noStrike" kern="1200" cap="none" spc="0" normalizeH="0" baseline="0" noProof="0" smtClean="0">
                <a:ln>
                  <a:noFill/>
                </a:ln>
                <a:solidFill>
                  <a:schemeClr val="bg1"/>
                </a:solidFill>
                <a:effectLst/>
                <a:uLnTx/>
                <a:uFillTx/>
                <a:latin typeface="+mj-lt"/>
                <a:ea typeface="+mj-ea"/>
                <a:cs typeface="+mj-cs"/>
              </a:rPr>
              <a:t>—</a:t>
            </a:r>
            <a:r>
              <a:rPr kumimoji="0" lang="zh-CN" altLang="en-US" sz="3200" b="1" i="0" u="none" strike="noStrike" kern="1200" cap="none" spc="0" normalizeH="0" baseline="0" noProof="0" smtClean="0">
                <a:ln>
                  <a:noFill/>
                </a:ln>
                <a:solidFill>
                  <a:schemeClr val="bg1"/>
                </a:solidFill>
                <a:effectLst/>
                <a:uLnTx/>
                <a:uFillTx/>
                <a:latin typeface="+mj-lt"/>
                <a:ea typeface="+mj-ea"/>
                <a:cs typeface="+mj-cs"/>
              </a:rPr>
              <a:t>操作界面</a:t>
            </a:r>
            <a:endParaRPr kumimoji="0" lang="zh-CN" altLang="en-US" sz="3200" b="1" i="0" u="none" strike="noStrike" kern="1200" cap="none" spc="0" normalizeH="0" baseline="0" noProof="0" dirty="0" smtClean="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xmlns="" val="409881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l="11341" t="6891" r="12838" b="10797"/>
          <a:stretch>
            <a:fillRect/>
          </a:stretch>
        </p:blipFill>
        <p:spPr bwMode="auto">
          <a:xfrm>
            <a:off x="0" y="1232271"/>
            <a:ext cx="9217024" cy="5625729"/>
          </a:xfrm>
          <a:prstGeom prst="rect">
            <a:avLst/>
          </a:prstGeom>
          <a:noFill/>
          <a:ln w="9525">
            <a:noFill/>
            <a:miter lim="800000"/>
            <a:headEnd/>
            <a:tailEnd/>
          </a:ln>
        </p:spPr>
      </p:pic>
      <p:sp>
        <p:nvSpPr>
          <p:cNvPr id="10" name="Oval 6"/>
          <p:cNvSpPr>
            <a:spLocks noChangeArrowheads="1"/>
          </p:cNvSpPr>
          <p:nvPr/>
        </p:nvSpPr>
        <p:spPr bwMode="auto">
          <a:xfrm>
            <a:off x="7524328" y="2204864"/>
            <a:ext cx="504056" cy="504056"/>
          </a:xfrm>
          <a:prstGeom prst="rect">
            <a:avLst/>
          </a:prstGeom>
          <a:noFill/>
          <a:ln w="28575">
            <a:solidFill>
              <a:srgbClr val="FF0000"/>
            </a:solidFill>
            <a:round/>
            <a:headEnd/>
            <a:tailEnd/>
          </a:ln>
        </p:spPr>
        <p:txBody>
          <a:bodyPr wrap="none" anchor="ctr"/>
          <a:lstStyle/>
          <a:p>
            <a:endParaRPr lang="zh-CN" altLang="en-US"/>
          </a:p>
        </p:txBody>
      </p:sp>
      <p:sp>
        <p:nvSpPr>
          <p:cNvPr id="7" name="矩形 6"/>
          <p:cNvSpPr/>
          <p:nvPr/>
        </p:nvSpPr>
        <p:spPr>
          <a:xfrm>
            <a:off x="5148064" y="3717032"/>
            <a:ext cx="3078088" cy="646331"/>
          </a:xfrm>
          <a:prstGeom prst="rect">
            <a:avLst/>
          </a:prstGeom>
          <a:solidFill>
            <a:schemeClr val="bg1"/>
          </a:solidFill>
          <a:ln w="31750">
            <a:solidFill>
              <a:srgbClr val="FF0000"/>
            </a:solidFill>
          </a:ln>
        </p:spPr>
        <p:txBody>
          <a:bodyPr wrap="square">
            <a:spAutoFit/>
          </a:bodyPr>
          <a:lstStyle/>
          <a:p>
            <a:r>
              <a:rPr lang="zh-CN" altLang="en-US" b="1" dirty="0" smtClean="0"/>
              <a:t>可选择在</a:t>
            </a:r>
            <a:r>
              <a:rPr lang="en-US" altLang="zh-CN" b="1" dirty="0" smtClean="0"/>
              <a:t>reference</a:t>
            </a:r>
            <a:r>
              <a:rPr lang="zh-CN" altLang="en-US" b="1" dirty="0" smtClean="0"/>
              <a:t>窗口是否显示</a:t>
            </a:r>
            <a:r>
              <a:rPr lang="en-US" altLang="zh-CN" b="1" dirty="0" smtClean="0"/>
              <a:t>rating</a:t>
            </a:r>
            <a:r>
              <a:rPr lang="zh-CN" altLang="en-US" b="1" dirty="0" smtClean="0"/>
              <a:t>字段和空字段</a:t>
            </a:r>
            <a:endParaRPr lang="zh-CN" altLang="en-US" b="1" dirty="0"/>
          </a:p>
        </p:txBody>
      </p:sp>
      <p:sp>
        <p:nvSpPr>
          <p:cNvPr id="8" name="Rectangle 2"/>
          <p:cNvSpPr>
            <a:spLocks noGrp="1" noChangeArrowheads="1"/>
          </p:cNvSpPr>
          <p:nvPr>
            <p:ph type="title"/>
          </p:nvPr>
        </p:nvSpPr>
        <p:spPr>
          <a:xfrm>
            <a:off x="700118" y="197768"/>
            <a:ext cx="8229600" cy="1143000"/>
          </a:xfrm>
        </p:spPr>
        <p:txBody>
          <a:bodyPr/>
          <a:lstStyle/>
          <a:p>
            <a:pPr eaLnBrk="1" hangingPunct="1"/>
            <a:r>
              <a:rPr lang="zh-CN" altLang="en-US" kern="1200" dirty="0" smtClean="0"/>
              <a:t>第三步：文献管理</a:t>
            </a:r>
            <a:r>
              <a:rPr lang="en-US" altLang="zh-CN" kern="1200" dirty="0" smtClean="0"/>
              <a:t>—</a:t>
            </a:r>
            <a:r>
              <a:rPr lang="zh-CN" altLang="en-US" kern="1200" dirty="0" smtClean="0"/>
              <a:t>操作界面</a:t>
            </a:r>
          </a:p>
        </p:txBody>
      </p:sp>
    </p:spTree>
    <p:extLst>
      <p:ext uri="{BB962C8B-B14F-4D97-AF65-F5344CB8AC3E}">
        <p14:creationId xmlns:p14="http://schemas.microsoft.com/office/powerpoint/2010/main" xmlns="" val="105167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SCI </a:t>
            </a:r>
            <a:r>
              <a:rPr lang="zh-CN" altLang="en-US" dirty="0" smtClean="0"/>
              <a:t>与 </a:t>
            </a:r>
            <a:r>
              <a:rPr lang="en-US" altLang="zh-CN" dirty="0" smtClean="0"/>
              <a:t>SCIE</a:t>
            </a:r>
            <a:endParaRPr lang="zh-CN" altLang="en-US" dirty="0"/>
          </a:p>
        </p:txBody>
      </p:sp>
      <p:grpSp>
        <p:nvGrpSpPr>
          <p:cNvPr id="4" name="组合 3"/>
          <p:cNvGrpSpPr/>
          <p:nvPr/>
        </p:nvGrpSpPr>
        <p:grpSpPr>
          <a:xfrm>
            <a:off x="2627784" y="1628800"/>
            <a:ext cx="3960440" cy="1512168"/>
            <a:chOff x="2699792" y="4653136"/>
            <a:chExt cx="3960440" cy="1512168"/>
          </a:xfrm>
        </p:grpSpPr>
        <p:sp>
          <p:nvSpPr>
            <p:cNvPr id="5" name="椭圆 4"/>
            <p:cNvSpPr/>
            <p:nvPr/>
          </p:nvSpPr>
          <p:spPr>
            <a:xfrm>
              <a:off x="2699792" y="4653136"/>
              <a:ext cx="3960440" cy="151216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6"/>
            <p:cNvGrpSpPr/>
            <p:nvPr/>
          </p:nvGrpSpPr>
          <p:grpSpPr>
            <a:xfrm>
              <a:off x="3131840" y="5157192"/>
              <a:ext cx="1656184" cy="576064"/>
              <a:chOff x="3131840" y="5157192"/>
              <a:chExt cx="1656184" cy="576064"/>
            </a:xfrm>
          </p:grpSpPr>
          <p:sp>
            <p:nvSpPr>
              <p:cNvPr id="8" name="椭圆 3"/>
              <p:cNvSpPr/>
              <p:nvPr/>
            </p:nvSpPr>
            <p:spPr>
              <a:xfrm>
                <a:off x="3131840" y="5157192"/>
                <a:ext cx="1440160"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3275856" y="5291916"/>
                <a:ext cx="1512168" cy="369332"/>
              </a:xfrm>
              <a:prstGeom prst="rect">
                <a:avLst/>
              </a:prstGeom>
              <a:noFill/>
            </p:spPr>
            <p:txBody>
              <a:bodyPr wrap="square" rtlCol="0">
                <a:spAutoFit/>
              </a:bodyPr>
              <a:lstStyle/>
              <a:p>
                <a:r>
                  <a:rPr lang="en-US" altLang="zh-CN" dirty="0" smtClean="0"/>
                  <a:t>SCI</a:t>
                </a:r>
                <a:r>
                  <a:rPr lang="zh-CN" altLang="en-US" dirty="0" smtClean="0"/>
                  <a:t>核心</a:t>
                </a:r>
                <a:endParaRPr lang="zh-CN" altLang="en-US" dirty="0"/>
              </a:p>
            </p:txBody>
          </p:sp>
        </p:grpSp>
        <p:sp>
          <p:nvSpPr>
            <p:cNvPr id="7" name="TextBox 6"/>
            <p:cNvSpPr txBox="1"/>
            <p:nvPr/>
          </p:nvSpPr>
          <p:spPr>
            <a:xfrm>
              <a:off x="4355976" y="4941168"/>
              <a:ext cx="2304256" cy="369332"/>
            </a:xfrm>
            <a:prstGeom prst="rect">
              <a:avLst/>
            </a:prstGeom>
            <a:noFill/>
          </p:spPr>
          <p:txBody>
            <a:bodyPr wrap="square" rtlCol="0">
              <a:spAutoFit/>
            </a:bodyPr>
            <a:lstStyle/>
            <a:p>
              <a:r>
                <a:rPr lang="en-US" altLang="zh-CN" dirty="0" smtClean="0"/>
                <a:t>SCI  Expanded</a:t>
              </a:r>
              <a:endParaRPr lang="zh-CN" altLang="en-US" dirty="0"/>
            </a:p>
          </p:txBody>
        </p:sp>
      </p:grpSp>
      <p:grpSp>
        <p:nvGrpSpPr>
          <p:cNvPr id="17" name="组合 16"/>
          <p:cNvGrpSpPr/>
          <p:nvPr/>
        </p:nvGrpSpPr>
        <p:grpSpPr>
          <a:xfrm>
            <a:off x="2555776" y="2708920"/>
            <a:ext cx="2376264" cy="1584176"/>
            <a:chOff x="2555776" y="2492896"/>
            <a:chExt cx="2376264" cy="1584176"/>
          </a:xfrm>
        </p:grpSpPr>
        <p:cxnSp>
          <p:nvCxnSpPr>
            <p:cNvPr id="11" name="直接箭头连接符 10"/>
            <p:cNvCxnSpPr/>
            <p:nvPr/>
          </p:nvCxnSpPr>
          <p:spPr bwMode="auto">
            <a:xfrm>
              <a:off x="3779912" y="2492896"/>
              <a:ext cx="0" cy="1152128"/>
            </a:xfrm>
            <a:prstGeom prst="straightConnector1">
              <a:avLst/>
            </a:prstGeom>
            <a:noFill/>
            <a:ln w="25400" cap="flat" cmpd="sng" algn="ctr">
              <a:solidFill>
                <a:srgbClr val="FF0000"/>
              </a:solidFill>
              <a:prstDash val="solid"/>
              <a:round/>
              <a:headEnd type="none" w="med" len="med"/>
              <a:tailEnd type="arrow"/>
            </a:ln>
            <a:effectLst/>
          </p:spPr>
        </p:cxnSp>
        <p:sp>
          <p:nvSpPr>
            <p:cNvPr id="13" name="TextBox 12"/>
            <p:cNvSpPr txBox="1"/>
            <p:nvPr/>
          </p:nvSpPr>
          <p:spPr>
            <a:xfrm>
              <a:off x="2555776" y="3707740"/>
              <a:ext cx="2376264" cy="369332"/>
            </a:xfrm>
            <a:prstGeom prst="rect">
              <a:avLst/>
            </a:prstGeom>
            <a:noFill/>
            <a:ln w="25400">
              <a:solidFill>
                <a:schemeClr val="accent1"/>
              </a:solidFill>
            </a:ln>
          </p:spPr>
          <p:txBody>
            <a:bodyPr wrap="square" rtlCol="0">
              <a:spAutoFit/>
            </a:bodyPr>
            <a:lstStyle/>
            <a:p>
              <a:r>
                <a:rPr lang="zh-CN" altLang="en-US" dirty="0" smtClean="0"/>
                <a:t>出现更早；纸本</a:t>
              </a:r>
              <a:r>
                <a:rPr lang="en-US" altLang="zh-CN" dirty="0" smtClean="0"/>
                <a:t>-</a:t>
              </a:r>
              <a:r>
                <a:rPr lang="zh-CN" altLang="en-US" dirty="0" smtClean="0"/>
                <a:t>光盘</a:t>
              </a:r>
              <a:endParaRPr lang="zh-CN" altLang="en-US" dirty="0"/>
            </a:p>
          </p:txBody>
        </p:sp>
      </p:grpSp>
      <p:grpSp>
        <p:nvGrpSpPr>
          <p:cNvPr id="18" name="组合 17"/>
          <p:cNvGrpSpPr/>
          <p:nvPr/>
        </p:nvGrpSpPr>
        <p:grpSpPr>
          <a:xfrm>
            <a:off x="5364088" y="2699628"/>
            <a:ext cx="2376264" cy="1593468"/>
            <a:chOff x="5364088" y="2195572"/>
            <a:chExt cx="2376264" cy="1593468"/>
          </a:xfrm>
        </p:grpSpPr>
        <p:cxnSp>
          <p:nvCxnSpPr>
            <p:cNvPr id="14" name="直接箭头连接符 13"/>
            <p:cNvCxnSpPr/>
            <p:nvPr/>
          </p:nvCxnSpPr>
          <p:spPr bwMode="auto">
            <a:xfrm>
              <a:off x="6084168" y="2195572"/>
              <a:ext cx="0" cy="1152128"/>
            </a:xfrm>
            <a:prstGeom prst="straightConnector1">
              <a:avLst/>
            </a:prstGeom>
            <a:noFill/>
            <a:ln w="25400" cap="flat" cmpd="sng" algn="ctr">
              <a:solidFill>
                <a:srgbClr val="FF0000"/>
              </a:solidFill>
              <a:prstDash val="solid"/>
              <a:round/>
              <a:headEnd type="none" w="med" len="med"/>
              <a:tailEnd type="arrow"/>
            </a:ln>
            <a:effectLst/>
          </p:spPr>
        </p:cxnSp>
        <p:sp>
          <p:nvSpPr>
            <p:cNvPr id="15" name="TextBox 14"/>
            <p:cNvSpPr txBox="1"/>
            <p:nvPr/>
          </p:nvSpPr>
          <p:spPr>
            <a:xfrm>
              <a:off x="5364088" y="3419708"/>
              <a:ext cx="2376264" cy="369332"/>
            </a:xfrm>
            <a:prstGeom prst="rect">
              <a:avLst/>
            </a:prstGeom>
            <a:noFill/>
            <a:ln w="25400">
              <a:solidFill>
                <a:schemeClr val="accent1"/>
              </a:solidFill>
            </a:ln>
          </p:spPr>
          <p:txBody>
            <a:bodyPr wrap="square" rtlCol="0">
              <a:spAutoFit/>
            </a:bodyPr>
            <a:lstStyle/>
            <a:p>
              <a:r>
                <a:rPr lang="zh-CN" altLang="en-US" dirty="0" smtClean="0"/>
                <a:t>出现晚；网络版</a:t>
              </a:r>
              <a:endParaRPr lang="zh-CN" altLang="en-US" dirty="0"/>
            </a:p>
          </p:txBody>
        </p:sp>
      </p:grpSp>
      <p:sp>
        <p:nvSpPr>
          <p:cNvPr id="16" name="矩形 15"/>
          <p:cNvSpPr/>
          <p:nvPr/>
        </p:nvSpPr>
        <p:spPr>
          <a:xfrm>
            <a:off x="899592" y="4437112"/>
            <a:ext cx="7488832" cy="830997"/>
          </a:xfrm>
          <a:prstGeom prst="rect">
            <a:avLst/>
          </a:prstGeom>
        </p:spPr>
        <p:txBody>
          <a:bodyPr wrap="square">
            <a:spAutoFit/>
          </a:bodyPr>
          <a:lstStyle/>
          <a:p>
            <a:r>
              <a:rPr lang="zh-CN" altLang="en-US" sz="2400" dirty="0" smtClean="0">
                <a:latin typeface="微软雅黑" panose="020B0503020204020204" pitchFamily="34" charset="-122"/>
                <a:ea typeface="微软雅黑" panose="020B0503020204020204" pitchFamily="34" charset="-122"/>
              </a:rPr>
              <a:t>二者在选刊上并没有什么本质的区别，只是收录的期刊数不同。</a:t>
            </a:r>
          </a:p>
        </p:txBody>
      </p:sp>
    </p:spTree>
    <p:extLst>
      <p:ext uri="{BB962C8B-B14F-4D97-AF65-F5344CB8AC3E}">
        <p14:creationId xmlns:p14="http://schemas.microsoft.com/office/powerpoint/2010/main" xmlns="" val="229952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pPr eaLnBrk="1" hangingPunct="1"/>
            <a:r>
              <a:rPr lang="en-US" altLang="zh-CN" dirty="0" smtClean="0"/>
              <a:t>Group</a:t>
            </a:r>
          </a:p>
          <a:p>
            <a:pPr lvl="1" eaLnBrk="1" hangingPunct="1"/>
            <a:r>
              <a:rPr lang="en-US" altLang="zh-CN" dirty="0" smtClean="0"/>
              <a:t>Custom group </a:t>
            </a:r>
            <a:r>
              <a:rPr lang="zh-CN" altLang="en-US" dirty="0" smtClean="0"/>
              <a:t>一般组，</a:t>
            </a:r>
            <a:r>
              <a:rPr lang="zh-CN" altLang="en-US" dirty="0" smtClean="0">
                <a:solidFill>
                  <a:srgbClr val="CC6600"/>
                </a:solidFill>
              </a:rPr>
              <a:t>需要自己添加</a:t>
            </a:r>
          </a:p>
          <a:p>
            <a:pPr lvl="1" eaLnBrk="1" hangingPunct="1"/>
            <a:r>
              <a:rPr lang="en-US" altLang="zh-CN" dirty="0" smtClean="0"/>
              <a:t>Smart group </a:t>
            </a:r>
            <a:r>
              <a:rPr lang="zh-CN" altLang="en-US" dirty="0" smtClean="0"/>
              <a:t>智能组，</a:t>
            </a:r>
            <a:r>
              <a:rPr lang="zh-CN" altLang="en-US" dirty="0" smtClean="0">
                <a:solidFill>
                  <a:srgbClr val="CC6600"/>
                </a:solidFill>
              </a:rPr>
              <a:t>通过检索策略定义，自动添加</a:t>
            </a:r>
          </a:p>
          <a:p>
            <a:pPr lvl="1" eaLnBrk="1" hangingPunct="1"/>
            <a:r>
              <a:rPr lang="en-US" altLang="zh-CN" dirty="0" smtClean="0"/>
              <a:t>Group from group </a:t>
            </a:r>
            <a:r>
              <a:rPr lang="zh-CN" altLang="en-US" dirty="0" smtClean="0"/>
              <a:t>组合组，</a:t>
            </a:r>
            <a:r>
              <a:rPr lang="zh-CN" altLang="en-US" dirty="0" smtClean="0">
                <a:solidFill>
                  <a:srgbClr val="CC6600"/>
                </a:solidFill>
              </a:rPr>
              <a:t>可以自由选择智能组文献是否在内，自动添加</a:t>
            </a:r>
          </a:p>
          <a:p>
            <a:pPr eaLnBrk="1" hangingPunct="1">
              <a:buFont typeface="Wingdings" pitchFamily="2" charset="2"/>
              <a:buNone/>
            </a:pPr>
            <a:endParaRPr lang="en-US" altLang="zh-CN" dirty="0" smtClean="0"/>
          </a:p>
        </p:txBody>
      </p:sp>
      <p:sp>
        <p:nvSpPr>
          <p:cNvPr id="6" name="Rectangle 2"/>
          <p:cNvSpPr>
            <a:spLocks noGrp="1" noChangeArrowheads="1"/>
          </p:cNvSpPr>
          <p:nvPr>
            <p:ph type="title"/>
          </p:nvPr>
        </p:nvSpPr>
        <p:spPr>
          <a:xfrm>
            <a:off x="611188" y="188913"/>
            <a:ext cx="7993062" cy="1143000"/>
          </a:xfrm>
        </p:spPr>
        <p:txBody>
          <a:bodyPr/>
          <a:lstStyle/>
          <a:p>
            <a:pPr eaLnBrk="1" hangingPunct="1"/>
            <a:r>
              <a:rPr lang="zh-CN" altLang="en-US" dirty="0" smtClean="0"/>
              <a:t>第三步：文献管理</a:t>
            </a:r>
            <a:r>
              <a:rPr lang="en-US" altLang="zh-CN" dirty="0" smtClean="0"/>
              <a:t>—</a:t>
            </a:r>
            <a:r>
              <a:rPr lang="zh-CN" altLang="en-US" dirty="0" smtClean="0"/>
              <a:t>分组</a:t>
            </a:r>
          </a:p>
        </p:txBody>
      </p:sp>
    </p:spTree>
    <p:extLst>
      <p:ext uri="{BB962C8B-B14F-4D97-AF65-F5344CB8AC3E}">
        <p14:creationId xmlns:p14="http://schemas.microsoft.com/office/powerpoint/2010/main" xmlns="" val="34578833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l="11341" t="6891" r="12838" b="10797"/>
          <a:stretch>
            <a:fillRect/>
          </a:stretch>
        </p:blipFill>
        <p:spPr bwMode="auto">
          <a:xfrm>
            <a:off x="0" y="1232271"/>
            <a:ext cx="9217024" cy="5625729"/>
          </a:xfrm>
          <a:prstGeom prst="rect">
            <a:avLst/>
          </a:prstGeom>
          <a:noFill/>
          <a:ln w="9525">
            <a:noFill/>
            <a:miter lim="800000"/>
            <a:headEnd/>
            <a:tailEnd/>
          </a:ln>
        </p:spPr>
      </p:pic>
      <p:sp>
        <p:nvSpPr>
          <p:cNvPr id="6" name="TextBox 5"/>
          <p:cNvSpPr txBox="1"/>
          <p:nvPr/>
        </p:nvSpPr>
        <p:spPr>
          <a:xfrm>
            <a:off x="3707904" y="3429000"/>
            <a:ext cx="3500462" cy="923330"/>
          </a:xfrm>
          <a:prstGeom prst="rect">
            <a:avLst/>
          </a:prstGeom>
          <a:solidFill>
            <a:schemeClr val="bg1"/>
          </a:solidFill>
          <a:ln w="31750">
            <a:solidFill>
              <a:srgbClr val="FF0000"/>
            </a:solidFill>
          </a:ln>
        </p:spPr>
        <p:txBody>
          <a:bodyPr wrap="square" rtlCol="0">
            <a:spAutoFit/>
          </a:bodyPr>
          <a:lstStyle/>
          <a:p>
            <a:r>
              <a:rPr lang="en-US" altLang="zh-CN" b="1" dirty="0" err="1" smtClean="0">
                <a:solidFill>
                  <a:srgbClr val="FF0000"/>
                </a:solidFill>
                <a:latin typeface="+mn-ea"/>
                <a:ea typeface="+mn-ea"/>
              </a:rPr>
              <a:t>Creat</a:t>
            </a:r>
            <a:r>
              <a:rPr lang="en-US" altLang="zh-CN" b="1" dirty="0" smtClean="0">
                <a:solidFill>
                  <a:srgbClr val="FF0000"/>
                </a:solidFill>
                <a:latin typeface="+mn-ea"/>
                <a:ea typeface="+mn-ea"/>
              </a:rPr>
              <a:t> Group       </a:t>
            </a:r>
            <a:r>
              <a:rPr lang="zh-CN" altLang="en-US" b="1" dirty="0" smtClean="0">
                <a:solidFill>
                  <a:srgbClr val="FF0000"/>
                </a:solidFill>
                <a:latin typeface="+mn-ea"/>
                <a:ea typeface="+mn-ea"/>
              </a:rPr>
              <a:t>建立组</a:t>
            </a:r>
            <a:endParaRPr lang="en-US" altLang="zh-CN" b="1" dirty="0" smtClean="0">
              <a:solidFill>
                <a:srgbClr val="FF0000"/>
              </a:solidFill>
              <a:latin typeface="+mn-ea"/>
              <a:ea typeface="+mn-ea"/>
            </a:endParaRPr>
          </a:p>
          <a:p>
            <a:r>
              <a:rPr lang="en-US" altLang="zh-CN" b="1" dirty="0" smtClean="0">
                <a:solidFill>
                  <a:srgbClr val="FF0000"/>
                </a:solidFill>
                <a:latin typeface="+mn-ea"/>
                <a:ea typeface="+mn-ea"/>
              </a:rPr>
              <a:t>Creat Smart Group </a:t>
            </a:r>
            <a:r>
              <a:rPr lang="zh-CN" altLang="en-US" b="1" dirty="0" smtClean="0">
                <a:solidFill>
                  <a:srgbClr val="FF0000"/>
                </a:solidFill>
                <a:latin typeface="+mn-ea"/>
                <a:ea typeface="+mn-ea"/>
              </a:rPr>
              <a:t>建立智慧组</a:t>
            </a:r>
            <a:endParaRPr lang="en-US" altLang="zh-CN" b="1" dirty="0" smtClean="0">
              <a:solidFill>
                <a:srgbClr val="FF0000"/>
              </a:solidFill>
              <a:latin typeface="+mn-ea"/>
              <a:ea typeface="+mn-ea"/>
            </a:endParaRPr>
          </a:p>
          <a:p>
            <a:r>
              <a:rPr lang="en-US" altLang="zh-CN" b="1" dirty="0" smtClean="0">
                <a:solidFill>
                  <a:srgbClr val="FF0000"/>
                </a:solidFill>
                <a:latin typeface="+mn-ea"/>
                <a:ea typeface="+mn-ea"/>
              </a:rPr>
              <a:t>Creat From Group  </a:t>
            </a:r>
            <a:r>
              <a:rPr lang="zh-CN" altLang="en-US" b="1" dirty="0" smtClean="0">
                <a:solidFill>
                  <a:srgbClr val="FF0000"/>
                </a:solidFill>
                <a:latin typeface="+mn-ea"/>
                <a:ea typeface="+mn-ea"/>
              </a:rPr>
              <a:t>合并组</a:t>
            </a:r>
            <a:endParaRPr lang="en-US" altLang="zh-CN" b="1" dirty="0" smtClean="0">
              <a:solidFill>
                <a:srgbClr val="FF0000"/>
              </a:solidFill>
              <a:latin typeface="+mn-ea"/>
              <a:ea typeface="+mn-ea"/>
            </a:endParaRPr>
          </a:p>
        </p:txBody>
      </p:sp>
      <p:sp>
        <p:nvSpPr>
          <p:cNvPr id="9" name="Rectangle 2"/>
          <p:cNvSpPr>
            <a:spLocks noGrp="1" noChangeArrowheads="1"/>
          </p:cNvSpPr>
          <p:nvPr>
            <p:ph type="title"/>
          </p:nvPr>
        </p:nvSpPr>
        <p:spPr>
          <a:xfrm>
            <a:off x="611188" y="188913"/>
            <a:ext cx="7993062" cy="1143000"/>
          </a:xfrm>
        </p:spPr>
        <p:txBody>
          <a:bodyPr/>
          <a:lstStyle/>
          <a:p>
            <a:pPr eaLnBrk="1" hangingPunct="1"/>
            <a:r>
              <a:rPr lang="zh-CN" altLang="en-US" dirty="0" smtClean="0"/>
              <a:t>第三步：文献管理</a:t>
            </a:r>
            <a:r>
              <a:rPr lang="en-US" altLang="zh-CN" dirty="0" smtClean="0"/>
              <a:t>—</a:t>
            </a:r>
            <a:r>
              <a:rPr lang="zh-CN" altLang="en-US" dirty="0" smtClean="0"/>
              <a:t>分组</a:t>
            </a:r>
          </a:p>
        </p:txBody>
      </p:sp>
      <p:pic>
        <p:nvPicPr>
          <p:cNvPr id="6146" name="Picture 2"/>
          <p:cNvPicPr>
            <a:picLocks noChangeAspect="1" noChangeArrowheads="1"/>
          </p:cNvPicPr>
          <p:nvPr/>
        </p:nvPicPr>
        <p:blipFill>
          <a:blip r:embed="rId3" cstate="print"/>
          <a:srcRect l="2487" t="30141" r="81464" b="50172"/>
          <a:stretch>
            <a:fillRect/>
          </a:stretch>
        </p:blipFill>
        <p:spPr bwMode="auto">
          <a:xfrm>
            <a:off x="827584" y="3356992"/>
            <a:ext cx="2088232" cy="1440160"/>
          </a:xfrm>
          <a:prstGeom prst="rect">
            <a:avLst/>
          </a:prstGeom>
          <a:noFill/>
          <a:ln w="9525">
            <a:noFill/>
            <a:miter lim="800000"/>
            <a:headEnd/>
            <a:tailEnd/>
          </a:ln>
        </p:spPr>
      </p:pic>
    </p:spTree>
    <p:extLst>
      <p:ext uri="{BB962C8B-B14F-4D97-AF65-F5344CB8AC3E}">
        <p14:creationId xmlns:p14="http://schemas.microsoft.com/office/powerpoint/2010/main" xmlns="" val="165316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srcRect l="11341" t="6891" r="12838" b="10797"/>
          <a:stretch>
            <a:fillRect/>
          </a:stretch>
        </p:blipFill>
        <p:spPr bwMode="auto">
          <a:xfrm>
            <a:off x="0" y="1232271"/>
            <a:ext cx="9217024" cy="5625729"/>
          </a:xfrm>
          <a:prstGeom prst="rect">
            <a:avLst/>
          </a:prstGeom>
          <a:noFill/>
          <a:ln w="9525">
            <a:noFill/>
            <a:miter lim="800000"/>
            <a:headEnd/>
            <a:tailEnd/>
          </a:ln>
        </p:spPr>
      </p:pic>
      <p:sp>
        <p:nvSpPr>
          <p:cNvPr id="49154" name="Rectangle 4"/>
          <p:cNvSpPr>
            <a:spLocks noGrp="1" noChangeArrowheads="1"/>
          </p:cNvSpPr>
          <p:nvPr>
            <p:ph type="title"/>
          </p:nvPr>
        </p:nvSpPr>
        <p:spPr>
          <a:xfrm>
            <a:off x="485804" y="169640"/>
            <a:ext cx="8229600" cy="1027112"/>
          </a:xfrm>
          <a:noFill/>
        </p:spPr>
        <p:txBody>
          <a:bodyPr/>
          <a:lstStyle/>
          <a:p>
            <a:pPr eaLnBrk="1" hangingPunct="1"/>
            <a:r>
              <a:rPr lang="en-US" altLang="zh-CN" sz="3200" dirty="0" smtClean="0">
                <a:latin typeface="Times New Roman" pitchFamily="18" charset="0"/>
                <a:ea typeface="华文新魏" pitchFamily="2" charset="-122"/>
                <a:cs typeface="Times New Roman" pitchFamily="18" charset="0"/>
              </a:rPr>
              <a:t>Creat Smart Group</a:t>
            </a:r>
            <a:endParaRPr lang="zh-CN" altLang="en-US" sz="3200" dirty="0" smtClean="0">
              <a:latin typeface="Times New Roman" pitchFamily="18" charset="0"/>
              <a:ea typeface="华文新魏" pitchFamily="2" charset="-122"/>
              <a:cs typeface="Times New Roman" pitchFamily="18" charset="0"/>
            </a:endParaRPr>
          </a:p>
        </p:txBody>
      </p:sp>
      <p:sp>
        <p:nvSpPr>
          <p:cNvPr id="116737" name="AutoShape 1" descr="C:\Users\liyang\AppData\Roaming\Tencent\Users\124618365\QQ\WinTemp\RichOle\NLBPHSP%}1_LDT$({3Q~R.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16738" name="AutoShape 2" descr="C:\Users\liyang\AppData\Roaming\Tencent\Users\124618365\QQ\WinTemp\RichOle\NLBPHSP%}1_LDT$({3Q~R.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16739" name="AutoShape 3" descr="C:\Users\liyang\AppData\Roaming\Tencent\Users\124618365\QQ\WinTemp\RichOle\NLBPHSP%}1_LDT$({3Q~R.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16740" name="AutoShape 4" descr="C:\Users\liyang\AppData\Roaming\Tencent\Users\124618365\QQ\WinTemp\RichOle\NLBPHSP%}1_LDT$({3Q~R.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7170" name="Picture 2"/>
          <p:cNvPicPr>
            <a:picLocks noChangeAspect="1" noChangeArrowheads="1"/>
          </p:cNvPicPr>
          <p:nvPr/>
        </p:nvPicPr>
        <p:blipFill>
          <a:blip r:embed="rId3" cstate="print"/>
          <a:srcRect l="23517" t="30141" r="23353" b="36391"/>
          <a:stretch>
            <a:fillRect/>
          </a:stretch>
        </p:blipFill>
        <p:spPr bwMode="auto">
          <a:xfrm>
            <a:off x="2231232" y="2636912"/>
            <a:ext cx="6912768" cy="2448272"/>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l="1660" t="30515" r="82843" b="50782"/>
          <a:stretch>
            <a:fillRect/>
          </a:stretch>
        </p:blipFill>
        <p:spPr bwMode="auto">
          <a:xfrm>
            <a:off x="107504" y="3501008"/>
            <a:ext cx="2016224" cy="1368152"/>
          </a:xfrm>
          <a:prstGeom prst="rect">
            <a:avLst/>
          </a:prstGeom>
          <a:noFill/>
          <a:ln w="9525">
            <a:noFill/>
            <a:miter lim="800000"/>
            <a:headEnd/>
            <a:tailEnd/>
          </a:ln>
        </p:spPr>
      </p:pic>
      <p:sp>
        <p:nvSpPr>
          <p:cNvPr id="12" name="矩形 11"/>
          <p:cNvSpPr/>
          <p:nvPr/>
        </p:nvSpPr>
        <p:spPr>
          <a:xfrm>
            <a:off x="72008" y="3212976"/>
            <a:ext cx="1691680"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587" name="Rectangle 11"/>
          <p:cNvSpPr>
            <a:spLocks noChangeArrowheads="1"/>
          </p:cNvSpPr>
          <p:nvPr/>
        </p:nvSpPr>
        <p:spPr bwMode="auto">
          <a:xfrm>
            <a:off x="6111696" y="3284984"/>
            <a:ext cx="2159000" cy="935038"/>
          </a:xfrm>
          <a:prstGeom prst="rect">
            <a:avLst/>
          </a:prstGeom>
          <a:noFill/>
          <a:ln w="9525">
            <a:noFill/>
            <a:miter lim="800000"/>
            <a:headEnd/>
            <a:tailEnd/>
          </a:ln>
        </p:spPr>
        <p:txBody>
          <a:bodyPr wrap="none" anchor="ctr"/>
          <a:lstStyle/>
          <a:p>
            <a:pPr algn="ctr"/>
            <a:r>
              <a:rPr lang="zh-CN" altLang="en-US" sz="2400" b="1" dirty="0">
                <a:solidFill>
                  <a:srgbClr val="FF0000"/>
                </a:solidFill>
                <a:ea typeface="黑体" pitchFamily="2" charset="-122"/>
              </a:rPr>
              <a:t>标题、</a:t>
            </a:r>
          </a:p>
          <a:p>
            <a:pPr algn="ctr"/>
            <a:r>
              <a:rPr lang="zh-CN" altLang="en-US" sz="2400" b="1" dirty="0">
                <a:solidFill>
                  <a:srgbClr val="FF0000"/>
                </a:solidFill>
                <a:ea typeface="黑体" pitchFamily="2" charset="-122"/>
              </a:rPr>
              <a:t>摘要等</a:t>
            </a:r>
          </a:p>
        </p:txBody>
      </p:sp>
      <p:sp>
        <p:nvSpPr>
          <p:cNvPr id="152585" name="Rectangle 9"/>
          <p:cNvSpPr>
            <a:spLocks noChangeArrowheads="1"/>
          </p:cNvSpPr>
          <p:nvPr/>
        </p:nvSpPr>
        <p:spPr bwMode="auto">
          <a:xfrm>
            <a:off x="6156176" y="3068960"/>
            <a:ext cx="1800225" cy="215900"/>
          </a:xfrm>
          <a:prstGeom prst="rect">
            <a:avLst/>
          </a:prstGeom>
          <a:noFill/>
          <a:ln w="9525">
            <a:noFill/>
            <a:miter lim="800000"/>
            <a:headEnd/>
            <a:tailEnd/>
          </a:ln>
        </p:spPr>
        <p:txBody>
          <a:bodyPr wrap="none" anchor="ctr"/>
          <a:lstStyle/>
          <a:p>
            <a:pPr algn="ctr"/>
            <a:r>
              <a:rPr lang="zh-CN" altLang="en-US" sz="2400" b="1" dirty="0">
                <a:solidFill>
                  <a:srgbClr val="FF0000"/>
                </a:solidFill>
                <a:ea typeface="黑体" pitchFamily="2" charset="-122"/>
              </a:rPr>
              <a:t>组名</a:t>
            </a:r>
          </a:p>
        </p:txBody>
      </p:sp>
      <p:sp>
        <p:nvSpPr>
          <p:cNvPr id="152583" name="Rectangle 7"/>
          <p:cNvSpPr>
            <a:spLocks noChangeArrowheads="1"/>
          </p:cNvSpPr>
          <p:nvPr/>
        </p:nvSpPr>
        <p:spPr bwMode="auto">
          <a:xfrm>
            <a:off x="2285984" y="3113752"/>
            <a:ext cx="3726176" cy="243240"/>
          </a:xfrm>
          <a:prstGeom prst="rect">
            <a:avLst/>
          </a:prstGeom>
          <a:noFill/>
          <a:ln w="57150">
            <a:solidFill>
              <a:srgbClr val="FF0000"/>
            </a:solidFill>
            <a:miter lim="800000"/>
            <a:headEnd/>
            <a:tailEnd/>
          </a:ln>
        </p:spPr>
        <p:txBody>
          <a:bodyPr wrap="none" anchor="ctr"/>
          <a:lstStyle/>
          <a:p>
            <a:endParaRPr lang="zh-CN" altLang="en-US"/>
          </a:p>
        </p:txBody>
      </p:sp>
      <p:pic>
        <p:nvPicPr>
          <p:cNvPr id="7171" name="Picture 3"/>
          <p:cNvPicPr>
            <a:picLocks noChangeAspect="1" noChangeArrowheads="1"/>
          </p:cNvPicPr>
          <p:nvPr/>
        </p:nvPicPr>
        <p:blipFill>
          <a:blip r:embed="rId5" cstate="print"/>
          <a:srcRect l="11622" t="6516" r="12558" b="9813"/>
          <a:stretch>
            <a:fillRect/>
          </a:stretch>
        </p:blipFill>
        <p:spPr bwMode="auto">
          <a:xfrm>
            <a:off x="0" y="1169368"/>
            <a:ext cx="9168736" cy="5688632"/>
          </a:xfrm>
          <a:prstGeom prst="rect">
            <a:avLst/>
          </a:prstGeom>
          <a:noFill/>
          <a:ln w="9525">
            <a:noFill/>
            <a:miter lim="800000"/>
            <a:headEnd/>
            <a:tailEnd/>
          </a:ln>
        </p:spPr>
      </p:pic>
      <p:sp>
        <p:nvSpPr>
          <p:cNvPr id="152588" name="Rectangle 12"/>
          <p:cNvSpPr>
            <a:spLocks noChangeArrowheads="1"/>
          </p:cNvSpPr>
          <p:nvPr/>
        </p:nvSpPr>
        <p:spPr bwMode="auto">
          <a:xfrm>
            <a:off x="2123729" y="5733256"/>
            <a:ext cx="4824535" cy="500066"/>
          </a:xfrm>
          <a:prstGeom prst="rect">
            <a:avLst/>
          </a:prstGeom>
          <a:solidFill>
            <a:schemeClr val="bg1"/>
          </a:solidFill>
          <a:ln w="9525">
            <a:noFill/>
            <a:miter lim="800000"/>
            <a:headEnd/>
            <a:tailEnd/>
          </a:ln>
        </p:spPr>
        <p:txBody>
          <a:bodyPr wrap="none" anchor="ctr"/>
          <a:lstStyle/>
          <a:p>
            <a:pPr algn="ctr"/>
            <a:r>
              <a:rPr lang="zh-CN" altLang="en-US" sz="2800" b="1" dirty="0">
                <a:solidFill>
                  <a:srgbClr val="FF0000"/>
                </a:solidFill>
                <a:ea typeface="黑体" pitchFamily="2" charset="-122"/>
              </a:rPr>
              <a:t>可以对收集的文献快速分</a:t>
            </a:r>
            <a:r>
              <a:rPr lang="zh-CN" altLang="en-US" sz="2800" b="1" dirty="0" smtClean="0">
                <a:solidFill>
                  <a:srgbClr val="FF0000"/>
                </a:solidFill>
                <a:ea typeface="黑体" pitchFamily="2" charset="-122"/>
              </a:rPr>
              <a:t>类</a:t>
            </a:r>
            <a:endParaRPr lang="zh-CN" altLang="en-US" sz="2800" b="1" dirty="0">
              <a:solidFill>
                <a:srgbClr val="FF0000"/>
              </a:solidFill>
              <a:ea typeface="黑体" pitchFamily="2" charset="-122"/>
            </a:endParaRPr>
          </a:p>
        </p:txBody>
      </p:sp>
    </p:spTree>
    <p:extLst>
      <p:ext uri="{BB962C8B-B14F-4D97-AF65-F5344CB8AC3E}">
        <p14:creationId xmlns:p14="http://schemas.microsoft.com/office/powerpoint/2010/main" xmlns="" val="345872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17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2583"/>
                                        </p:tgtEl>
                                        <p:attrNameLst>
                                          <p:attrName>style.visibility</p:attrName>
                                        </p:attrNameLst>
                                      </p:cBhvr>
                                      <p:to>
                                        <p:strVal val="visible"/>
                                      </p:to>
                                    </p:set>
                                    <p:anim calcmode="lin" valueType="num">
                                      <p:cBhvr additive="base">
                                        <p:cTn id="20" dur="500" fill="hold"/>
                                        <p:tgtEl>
                                          <p:spTgt spid="152583"/>
                                        </p:tgtEl>
                                        <p:attrNameLst>
                                          <p:attrName>ppt_x</p:attrName>
                                        </p:attrNameLst>
                                      </p:cBhvr>
                                      <p:tavLst>
                                        <p:tav tm="0">
                                          <p:val>
                                            <p:strVal val="#ppt_x"/>
                                          </p:val>
                                        </p:tav>
                                        <p:tav tm="100000">
                                          <p:val>
                                            <p:strVal val="#ppt_x"/>
                                          </p:val>
                                        </p:tav>
                                      </p:tavLst>
                                    </p:anim>
                                    <p:anim calcmode="lin" valueType="num">
                                      <p:cBhvr additive="base">
                                        <p:cTn id="21" dur="500" fill="hold"/>
                                        <p:tgtEl>
                                          <p:spTgt spid="15258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152585"/>
                                        </p:tgtEl>
                                        <p:attrNameLst>
                                          <p:attrName>style.visibility</p:attrName>
                                        </p:attrNameLst>
                                      </p:cBhvr>
                                      <p:to>
                                        <p:strVal val="visible"/>
                                      </p:to>
                                    </p:set>
                                    <p:animEffect transition="in" filter="slide(fromBottom)">
                                      <p:cBhvr>
                                        <p:cTn id="26" dur="500"/>
                                        <p:tgtEl>
                                          <p:spTgt spid="152585"/>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52587"/>
                                        </p:tgtEl>
                                        <p:attrNameLst>
                                          <p:attrName>style.visibility</p:attrName>
                                        </p:attrNameLst>
                                      </p:cBhvr>
                                      <p:to>
                                        <p:strVal val="visible"/>
                                      </p:to>
                                    </p:set>
                                    <p:animEffect transition="in" filter="slide(fromBottom)">
                                      <p:cBhvr>
                                        <p:cTn id="31" dur="500"/>
                                        <p:tgtEl>
                                          <p:spTgt spid="15258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17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152588"/>
                                        </p:tgtEl>
                                        <p:attrNameLst>
                                          <p:attrName>style.visibility</p:attrName>
                                        </p:attrNameLst>
                                      </p:cBhvr>
                                      <p:to>
                                        <p:strVal val="visible"/>
                                      </p:to>
                                    </p:set>
                                    <p:animEffect transition="in" filter="slide(fromBottom)">
                                      <p:cBhvr>
                                        <p:cTn id="40" dur="500"/>
                                        <p:tgtEl>
                                          <p:spTgt spid="152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2587" grpId="0"/>
      <p:bldP spid="152585" grpId="0"/>
      <p:bldP spid="152583" grpId="0" animBg="1"/>
      <p:bldP spid="15258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srcRect l="11622" t="6891" r="12558" b="8829"/>
          <a:stretch>
            <a:fillRect/>
          </a:stretch>
        </p:blipFill>
        <p:spPr bwMode="auto">
          <a:xfrm>
            <a:off x="0" y="1143353"/>
            <a:ext cx="9144000" cy="5714647"/>
          </a:xfrm>
          <a:prstGeom prst="rect">
            <a:avLst/>
          </a:prstGeom>
          <a:noFill/>
          <a:ln w="9525">
            <a:noFill/>
            <a:miter lim="800000"/>
            <a:headEnd/>
            <a:tailEnd/>
          </a:ln>
        </p:spPr>
      </p:pic>
      <p:sp>
        <p:nvSpPr>
          <p:cNvPr id="11" name="Rectangle 4"/>
          <p:cNvSpPr>
            <a:spLocks noGrp="1" noChangeArrowheads="1"/>
          </p:cNvSpPr>
          <p:nvPr>
            <p:ph type="title"/>
          </p:nvPr>
        </p:nvSpPr>
        <p:spPr>
          <a:xfrm>
            <a:off x="485804" y="241648"/>
            <a:ext cx="8229600" cy="1027112"/>
          </a:xfrm>
          <a:noFill/>
        </p:spPr>
        <p:txBody>
          <a:bodyPr/>
          <a:lstStyle/>
          <a:p>
            <a:pPr eaLnBrk="1" hangingPunct="1"/>
            <a:r>
              <a:rPr lang="en-US" altLang="zh-CN" sz="3200" dirty="0" smtClean="0">
                <a:latin typeface="Times New Roman" pitchFamily="18" charset="0"/>
                <a:ea typeface="华文新魏" pitchFamily="2" charset="-122"/>
                <a:cs typeface="Times New Roman" pitchFamily="18" charset="0"/>
              </a:rPr>
              <a:t>Creat From Groups</a:t>
            </a:r>
            <a:endParaRPr lang="zh-CN" altLang="en-US" sz="3200" dirty="0" smtClean="0">
              <a:latin typeface="Times New Roman" pitchFamily="18" charset="0"/>
              <a:ea typeface="华文新魏" pitchFamily="2" charset="-122"/>
              <a:cs typeface="Times New Roman" pitchFamily="18" charset="0"/>
            </a:endParaRPr>
          </a:p>
        </p:txBody>
      </p:sp>
      <p:sp>
        <p:nvSpPr>
          <p:cNvPr id="9" name="TextBox 8"/>
          <p:cNvSpPr txBox="1"/>
          <p:nvPr/>
        </p:nvSpPr>
        <p:spPr>
          <a:xfrm>
            <a:off x="3419872" y="3212976"/>
            <a:ext cx="642942" cy="923330"/>
          </a:xfrm>
          <a:prstGeom prst="rect">
            <a:avLst/>
          </a:prstGeom>
          <a:solidFill>
            <a:schemeClr val="bg1"/>
          </a:solidFill>
        </p:spPr>
        <p:txBody>
          <a:bodyPr wrap="square" rtlCol="0">
            <a:spAutoFit/>
          </a:bodyPr>
          <a:lstStyle/>
          <a:p>
            <a:r>
              <a:rPr lang="en-US" altLang="zh-CN" b="1" dirty="0" smtClean="0">
                <a:solidFill>
                  <a:srgbClr val="FF0000"/>
                </a:solidFill>
              </a:rPr>
              <a:t>And</a:t>
            </a:r>
          </a:p>
          <a:p>
            <a:r>
              <a:rPr lang="en-US" altLang="zh-CN" b="1" dirty="0" smtClean="0">
                <a:solidFill>
                  <a:srgbClr val="FF0000"/>
                </a:solidFill>
              </a:rPr>
              <a:t>Or</a:t>
            </a:r>
          </a:p>
          <a:p>
            <a:r>
              <a:rPr lang="en-US" altLang="zh-CN" b="1" dirty="0" smtClean="0">
                <a:solidFill>
                  <a:srgbClr val="FF0000"/>
                </a:solidFill>
              </a:rPr>
              <a:t>Not</a:t>
            </a:r>
            <a:endParaRPr lang="zh-CN" altLang="en-US" b="1" dirty="0">
              <a:solidFill>
                <a:srgbClr val="FF0000"/>
              </a:solidFill>
            </a:endParaRPr>
          </a:p>
        </p:txBody>
      </p:sp>
      <p:sp>
        <p:nvSpPr>
          <p:cNvPr id="15" name="Rectangle 10"/>
          <p:cNvSpPr>
            <a:spLocks noChangeArrowheads="1"/>
          </p:cNvSpPr>
          <p:nvPr/>
        </p:nvSpPr>
        <p:spPr bwMode="auto">
          <a:xfrm>
            <a:off x="2339752" y="5589240"/>
            <a:ext cx="6572295" cy="1071570"/>
          </a:xfrm>
          <a:prstGeom prst="rect">
            <a:avLst/>
          </a:prstGeom>
          <a:solidFill>
            <a:schemeClr val="accent3"/>
          </a:solidFill>
          <a:ln w="57150">
            <a:solidFill>
              <a:srgbClr val="FF0000"/>
            </a:solidFill>
            <a:miter lim="800000"/>
            <a:headEnd/>
            <a:tailEnd/>
          </a:ln>
        </p:spPr>
        <p:txBody>
          <a:bodyPr wrap="none" anchor="ctr"/>
          <a:lstStyle/>
          <a:p>
            <a:pPr algn="ctr"/>
            <a:r>
              <a:rPr lang="zh-CN" altLang="en-US" sz="2400" dirty="0">
                <a:solidFill>
                  <a:srgbClr val="FF0000"/>
                </a:solidFill>
                <a:ea typeface="黑体" pitchFamily="2" charset="-122"/>
              </a:rPr>
              <a:t>可以找出各类研究之间的关系，有无交叉内容；</a:t>
            </a:r>
          </a:p>
          <a:p>
            <a:pPr algn="ctr"/>
            <a:r>
              <a:rPr lang="zh-CN" altLang="en-US" sz="2400" dirty="0">
                <a:solidFill>
                  <a:srgbClr val="FF0000"/>
                </a:solidFill>
                <a:ea typeface="黑体" pitchFamily="2" charset="-122"/>
              </a:rPr>
              <a:t>找出研究者或机构之间有无合作等</a:t>
            </a:r>
          </a:p>
        </p:txBody>
      </p:sp>
      <p:pic>
        <p:nvPicPr>
          <p:cNvPr id="8197" name="Picture 5"/>
          <p:cNvPicPr>
            <a:picLocks noChangeAspect="1" noChangeArrowheads="1"/>
          </p:cNvPicPr>
          <p:nvPr/>
        </p:nvPicPr>
        <p:blipFill>
          <a:blip r:embed="rId3" cstate="print"/>
          <a:srcRect l="17819" t="37405" r="66131" b="43892"/>
          <a:stretch>
            <a:fillRect/>
          </a:stretch>
        </p:blipFill>
        <p:spPr bwMode="auto">
          <a:xfrm>
            <a:off x="1259632" y="2852936"/>
            <a:ext cx="2088232" cy="1368152"/>
          </a:xfrm>
          <a:prstGeom prst="rect">
            <a:avLst/>
          </a:prstGeom>
          <a:noFill/>
          <a:ln w="9525">
            <a:noFill/>
            <a:miter lim="800000"/>
            <a:headEnd/>
            <a:tailEnd/>
          </a:ln>
        </p:spPr>
      </p:pic>
      <p:pic>
        <p:nvPicPr>
          <p:cNvPr id="8198" name="Picture 6"/>
          <p:cNvPicPr>
            <a:picLocks noChangeAspect="1" noChangeArrowheads="1"/>
          </p:cNvPicPr>
          <p:nvPr/>
        </p:nvPicPr>
        <p:blipFill>
          <a:blip r:embed="rId4" cstate="print"/>
          <a:srcRect l="35973" t="26578" r="36909" b="30110"/>
          <a:stretch>
            <a:fillRect/>
          </a:stretch>
        </p:blipFill>
        <p:spPr bwMode="auto">
          <a:xfrm>
            <a:off x="3995936" y="2132856"/>
            <a:ext cx="3528392" cy="3168352"/>
          </a:xfrm>
          <a:prstGeom prst="rect">
            <a:avLst/>
          </a:prstGeom>
          <a:noFill/>
          <a:ln w="9525">
            <a:noFill/>
            <a:miter lim="800000"/>
            <a:headEnd/>
            <a:tailEnd/>
          </a:ln>
        </p:spPr>
      </p:pic>
      <p:pic>
        <p:nvPicPr>
          <p:cNvPr id="8199" name="Picture 7"/>
          <p:cNvPicPr>
            <a:picLocks noChangeAspect="1" noChangeArrowheads="1"/>
          </p:cNvPicPr>
          <p:nvPr/>
        </p:nvPicPr>
        <p:blipFill>
          <a:blip r:embed="rId5" cstate="print"/>
          <a:srcRect l="11622" t="6516" r="12558" b="9813"/>
          <a:stretch>
            <a:fillRect/>
          </a:stretch>
        </p:blipFill>
        <p:spPr bwMode="auto">
          <a:xfrm>
            <a:off x="0" y="1184715"/>
            <a:ext cx="9144000" cy="5673285"/>
          </a:xfrm>
          <a:prstGeom prst="rect">
            <a:avLst/>
          </a:prstGeom>
          <a:noFill/>
          <a:ln w="9525">
            <a:noFill/>
            <a:miter lim="800000"/>
            <a:headEnd/>
            <a:tailEnd/>
          </a:ln>
        </p:spPr>
      </p:pic>
    </p:spTree>
    <p:extLst>
      <p:ext uri="{BB962C8B-B14F-4D97-AF65-F5344CB8AC3E}">
        <p14:creationId xmlns:p14="http://schemas.microsoft.com/office/powerpoint/2010/main" xmlns="" val="382992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11622" t="6891" r="12558" b="9813"/>
          <a:stretch>
            <a:fillRect/>
          </a:stretch>
        </p:blipFill>
        <p:spPr bwMode="auto">
          <a:xfrm>
            <a:off x="59479" y="1268760"/>
            <a:ext cx="9049025" cy="5589240"/>
          </a:xfrm>
          <a:prstGeom prst="rect">
            <a:avLst/>
          </a:prstGeom>
          <a:noFill/>
          <a:ln w="9525">
            <a:noFill/>
            <a:miter lim="800000"/>
            <a:headEnd/>
            <a:tailEnd/>
          </a:ln>
        </p:spPr>
      </p:pic>
      <p:sp>
        <p:nvSpPr>
          <p:cNvPr id="29698" name="Rectangle 2"/>
          <p:cNvSpPr>
            <a:spLocks noGrp="1" noChangeArrowheads="1"/>
          </p:cNvSpPr>
          <p:nvPr>
            <p:ph type="title"/>
          </p:nvPr>
        </p:nvSpPr>
        <p:spPr/>
        <p:txBody>
          <a:bodyPr/>
          <a:lstStyle/>
          <a:p>
            <a:pPr eaLnBrk="1" hangingPunct="1"/>
            <a:r>
              <a:rPr lang="zh-CN" altLang="en-US" dirty="0" smtClean="0"/>
              <a:t>第三步：文献管理</a:t>
            </a:r>
            <a:r>
              <a:rPr lang="en-US" altLang="zh-CN" dirty="0" smtClean="0"/>
              <a:t>—</a:t>
            </a:r>
            <a:r>
              <a:rPr lang="zh-CN" altLang="en-US" dirty="0" smtClean="0"/>
              <a:t>文献编辑</a:t>
            </a:r>
          </a:p>
        </p:txBody>
      </p:sp>
      <p:sp>
        <p:nvSpPr>
          <p:cNvPr id="6" name="Oval 6"/>
          <p:cNvSpPr>
            <a:spLocks noChangeArrowheads="1"/>
          </p:cNvSpPr>
          <p:nvPr/>
        </p:nvSpPr>
        <p:spPr bwMode="auto">
          <a:xfrm>
            <a:off x="7380312" y="3017444"/>
            <a:ext cx="648072" cy="216024"/>
          </a:xfrm>
          <a:prstGeom prst="rect">
            <a:avLst/>
          </a:prstGeom>
          <a:noFill/>
          <a:ln w="28575">
            <a:solidFill>
              <a:srgbClr val="FF0000"/>
            </a:solidFill>
            <a:round/>
            <a:headEnd/>
            <a:tailEnd/>
          </a:ln>
        </p:spPr>
        <p:txBody>
          <a:bodyPr wrap="none" anchor="ctr"/>
          <a:lstStyle/>
          <a:p>
            <a:endParaRPr lang="zh-CN" altLang="en-US"/>
          </a:p>
        </p:txBody>
      </p:sp>
    </p:spTree>
    <p:extLst>
      <p:ext uri="{BB962C8B-B14F-4D97-AF65-F5344CB8AC3E}">
        <p14:creationId xmlns:p14="http://schemas.microsoft.com/office/powerpoint/2010/main" xmlns="" val="126746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l="11622" t="6891" r="12558" b="9813"/>
          <a:stretch>
            <a:fillRect/>
          </a:stretch>
        </p:blipFill>
        <p:spPr bwMode="auto">
          <a:xfrm>
            <a:off x="35496" y="1268760"/>
            <a:ext cx="9049025" cy="5589240"/>
          </a:xfrm>
          <a:prstGeom prst="rect">
            <a:avLst/>
          </a:prstGeom>
          <a:noFill/>
          <a:ln w="9525">
            <a:noFill/>
            <a:miter lim="800000"/>
            <a:headEnd/>
            <a:tailEnd/>
          </a:ln>
        </p:spPr>
      </p:pic>
      <p:sp>
        <p:nvSpPr>
          <p:cNvPr id="9" name="矩形 8"/>
          <p:cNvSpPr/>
          <p:nvPr/>
        </p:nvSpPr>
        <p:spPr>
          <a:xfrm>
            <a:off x="1835696" y="2780928"/>
            <a:ext cx="5429288"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3" cstate="print"/>
          <a:srcRect l="12448" t="9844" r="59880" b="72468"/>
          <a:stretch>
            <a:fillRect/>
          </a:stretch>
        </p:blipFill>
        <p:spPr bwMode="auto">
          <a:xfrm>
            <a:off x="4716016" y="4437112"/>
            <a:ext cx="3600400" cy="1365920"/>
          </a:xfrm>
          <a:prstGeom prst="rect">
            <a:avLst/>
          </a:prstGeom>
          <a:noFill/>
          <a:ln w="9525">
            <a:noFill/>
            <a:miter lim="800000"/>
            <a:headEnd/>
            <a:tailEnd/>
          </a:ln>
        </p:spPr>
      </p:pic>
      <p:sp>
        <p:nvSpPr>
          <p:cNvPr id="10" name="TextBox 9"/>
          <p:cNvSpPr txBox="1"/>
          <p:nvPr/>
        </p:nvSpPr>
        <p:spPr>
          <a:xfrm>
            <a:off x="4714876" y="3357562"/>
            <a:ext cx="3857652" cy="461665"/>
          </a:xfrm>
          <a:prstGeom prst="rect">
            <a:avLst/>
          </a:prstGeom>
          <a:solidFill>
            <a:schemeClr val="bg1"/>
          </a:solidFill>
          <a:ln>
            <a:noFill/>
          </a:ln>
        </p:spPr>
        <p:txBody>
          <a:bodyPr wrap="square" rtlCol="0">
            <a:spAutoFit/>
          </a:bodyPr>
          <a:lstStyle/>
          <a:p>
            <a:r>
              <a:rPr lang="zh-CN" altLang="en-US" sz="2400" dirty="0" smtClean="0">
                <a:solidFill>
                  <a:srgbClr val="FF0000"/>
                </a:solidFill>
                <a:latin typeface="黑体" pitchFamily="2" charset="-122"/>
                <a:ea typeface="黑体" pitchFamily="2" charset="-122"/>
              </a:rPr>
              <a:t>将文件直接拖拽于相应条目</a:t>
            </a:r>
            <a:endParaRPr lang="zh-CN" altLang="en-US" sz="2400" dirty="0">
              <a:solidFill>
                <a:srgbClr val="FF0000"/>
              </a:solidFill>
              <a:latin typeface="黑体" pitchFamily="2" charset="-122"/>
              <a:ea typeface="黑体" pitchFamily="2" charset="-122"/>
            </a:endParaRPr>
          </a:p>
        </p:txBody>
      </p:sp>
      <p:sp>
        <p:nvSpPr>
          <p:cNvPr id="12" name="Rectangle 2"/>
          <p:cNvSpPr txBox="1">
            <a:spLocks noChangeArrowheads="1"/>
          </p:cNvSpPr>
          <p:nvPr/>
        </p:nvSpPr>
        <p:spPr bwMode="auto">
          <a:xfrm>
            <a:off x="763588" y="188640"/>
            <a:ext cx="79930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0" cap="none" spc="0" normalizeH="0" baseline="0" noProof="0" dirty="0" smtClean="0">
                <a:ln>
                  <a:noFill/>
                </a:ln>
                <a:solidFill>
                  <a:schemeClr val="bg1"/>
                </a:solidFill>
                <a:effectLst/>
                <a:uLnTx/>
                <a:uFillTx/>
                <a:latin typeface="+mj-lt"/>
                <a:ea typeface="+mj-ea"/>
                <a:cs typeface="+mj-cs"/>
              </a:rPr>
              <a:t>第三步：文献管理</a:t>
            </a:r>
            <a:r>
              <a:rPr kumimoji="0" lang="en-US" altLang="zh-CN" sz="3200" b="1" i="0" u="none" strike="noStrike" kern="0" cap="none" spc="0" normalizeH="0" baseline="0" noProof="0" dirty="0" smtClean="0">
                <a:ln>
                  <a:noFill/>
                </a:ln>
                <a:solidFill>
                  <a:schemeClr val="bg1"/>
                </a:solidFill>
                <a:effectLst/>
                <a:uLnTx/>
                <a:uFillTx/>
                <a:latin typeface="+mj-lt"/>
                <a:ea typeface="+mj-ea"/>
                <a:cs typeface="+mj-cs"/>
              </a:rPr>
              <a:t>—</a:t>
            </a:r>
            <a:r>
              <a:rPr kumimoji="0" lang="zh-CN" altLang="en-US" sz="3200" b="1" i="0" u="none" strike="noStrike" kern="0" cap="none" spc="0" normalizeH="0" baseline="0" noProof="0" dirty="0" smtClean="0">
                <a:ln>
                  <a:noFill/>
                </a:ln>
                <a:solidFill>
                  <a:schemeClr val="bg1"/>
                </a:solidFill>
                <a:effectLst/>
                <a:uLnTx/>
                <a:uFillTx/>
                <a:latin typeface="+mj-lt"/>
                <a:ea typeface="+mj-ea"/>
                <a:cs typeface="+mj-cs"/>
              </a:rPr>
              <a:t>添加</a:t>
            </a:r>
            <a:r>
              <a:rPr kumimoji="0" lang="en-US" altLang="zh-CN" sz="3200" b="1" i="0" u="none" strike="noStrike" kern="0" cap="none" spc="0" normalizeH="0" baseline="0" noProof="0" dirty="0" smtClean="0">
                <a:ln>
                  <a:noFill/>
                </a:ln>
                <a:solidFill>
                  <a:schemeClr val="bg1"/>
                </a:solidFill>
                <a:effectLst/>
                <a:uLnTx/>
                <a:uFillTx/>
                <a:latin typeface="+mj-lt"/>
                <a:ea typeface="+mj-ea"/>
                <a:cs typeface="+mj-cs"/>
              </a:rPr>
              <a:t>PDF</a:t>
            </a:r>
            <a:endParaRPr kumimoji="0" lang="zh-CN" altLang="en-US" sz="3200" b="1" i="0" u="none" strike="noStrike" kern="0" cap="none" spc="0" normalizeH="0" baseline="0" noProof="0" dirty="0" smtClean="0">
              <a:ln>
                <a:noFill/>
              </a:ln>
              <a:solidFill>
                <a:schemeClr val="bg1"/>
              </a:solidFill>
              <a:effectLst/>
              <a:uLnTx/>
              <a:uFillTx/>
              <a:latin typeface="+mj-lt"/>
              <a:ea typeface="+mj-ea"/>
              <a:cs typeface="+mj-cs"/>
            </a:endParaRPr>
          </a:p>
        </p:txBody>
      </p:sp>
      <p:sp>
        <p:nvSpPr>
          <p:cNvPr id="6" name="椭圆 5"/>
          <p:cNvSpPr/>
          <p:nvPr/>
        </p:nvSpPr>
        <p:spPr>
          <a:xfrm>
            <a:off x="4572000" y="5157192"/>
            <a:ext cx="2428892" cy="4103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p:nvPr/>
        </p:nvCxnSpPr>
        <p:spPr>
          <a:xfrm rot="16200000" flipV="1">
            <a:off x="3536149" y="3464719"/>
            <a:ext cx="2071702" cy="128588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6127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8817" t="8859" r="4809" b="7470"/>
          <a:stretch>
            <a:fillRect/>
          </a:stretch>
        </p:blipFill>
        <p:spPr bwMode="auto">
          <a:xfrm>
            <a:off x="0" y="1225826"/>
            <a:ext cx="9144000" cy="5632174"/>
          </a:xfrm>
          <a:prstGeom prst="rect">
            <a:avLst/>
          </a:prstGeom>
          <a:noFill/>
          <a:ln w="9525">
            <a:noFill/>
            <a:miter lim="800000"/>
            <a:headEnd/>
            <a:tailEnd/>
          </a:ln>
        </p:spPr>
      </p:pic>
      <p:sp>
        <p:nvSpPr>
          <p:cNvPr id="6" name="Rectangle 2"/>
          <p:cNvSpPr>
            <a:spLocks noGrp="1" noChangeArrowheads="1"/>
          </p:cNvSpPr>
          <p:nvPr>
            <p:ph type="title"/>
          </p:nvPr>
        </p:nvSpPr>
        <p:spPr>
          <a:xfrm>
            <a:off x="700118" y="197768"/>
            <a:ext cx="8229600" cy="1143000"/>
          </a:xfrm>
        </p:spPr>
        <p:txBody>
          <a:bodyPr/>
          <a:lstStyle/>
          <a:p>
            <a:pPr eaLnBrk="1" hangingPunct="1"/>
            <a:r>
              <a:rPr lang="zh-CN" altLang="en-US" kern="1200" dirty="0" smtClean="0"/>
              <a:t>第三步：查询文献更新信息</a:t>
            </a:r>
          </a:p>
        </p:txBody>
      </p:sp>
      <p:sp>
        <p:nvSpPr>
          <p:cNvPr id="9" name="Oval 6"/>
          <p:cNvSpPr>
            <a:spLocks noChangeArrowheads="1"/>
          </p:cNvSpPr>
          <p:nvPr/>
        </p:nvSpPr>
        <p:spPr bwMode="auto">
          <a:xfrm>
            <a:off x="1619672" y="3140968"/>
            <a:ext cx="1656184" cy="216024"/>
          </a:xfrm>
          <a:prstGeom prst="rect">
            <a:avLst/>
          </a:prstGeom>
          <a:noFill/>
          <a:ln w="28575">
            <a:solidFill>
              <a:srgbClr val="FF0000"/>
            </a:solidFill>
            <a:round/>
            <a:headEnd/>
            <a:tailEnd/>
          </a:ln>
        </p:spPr>
        <p:txBody>
          <a:bodyPr wrap="none" anchor="ctr"/>
          <a:lstStyle/>
          <a:p>
            <a:endParaRPr lang="zh-CN" altLang="en-US"/>
          </a:p>
        </p:txBody>
      </p:sp>
      <p:pic>
        <p:nvPicPr>
          <p:cNvPr id="2051" name="Picture 3"/>
          <p:cNvPicPr>
            <a:picLocks noChangeAspect="1" noChangeArrowheads="1"/>
          </p:cNvPicPr>
          <p:nvPr/>
        </p:nvPicPr>
        <p:blipFill>
          <a:blip r:embed="rId3" cstate="print"/>
          <a:srcRect l="25458" t="12797" r="49638" b="16329"/>
          <a:stretch>
            <a:fillRect/>
          </a:stretch>
        </p:blipFill>
        <p:spPr bwMode="auto">
          <a:xfrm>
            <a:off x="827584" y="1484784"/>
            <a:ext cx="3240360" cy="5184576"/>
          </a:xfrm>
          <a:prstGeom prst="rect">
            <a:avLst/>
          </a:prstGeom>
          <a:noFill/>
          <a:ln w="9525">
            <a:noFill/>
            <a:miter lim="800000"/>
            <a:headEnd/>
            <a:tailEnd/>
          </a:ln>
        </p:spPr>
      </p:pic>
      <p:pic>
        <p:nvPicPr>
          <p:cNvPr id="130051" name="Picture 3"/>
          <p:cNvPicPr>
            <a:picLocks noChangeAspect="1" noChangeArrowheads="1"/>
          </p:cNvPicPr>
          <p:nvPr/>
        </p:nvPicPr>
        <p:blipFill>
          <a:blip r:embed="rId4" cstate="print"/>
          <a:srcRect l="33206" t="40156" r="32481" b="45453"/>
          <a:stretch>
            <a:fillRect/>
          </a:stretch>
        </p:blipFill>
        <p:spPr bwMode="auto">
          <a:xfrm>
            <a:off x="3275856" y="4077072"/>
            <a:ext cx="4464496" cy="1052736"/>
          </a:xfrm>
          <a:prstGeom prst="rect">
            <a:avLst/>
          </a:prstGeom>
          <a:noFill/>
          <a:ln w="9525">
            <a:noFill/>
            <a:miter lim="800000"/>
            <a:headEnd/>
            <a:tailEnd/>
          </a:ln>
        </p:spPr>
      </p:pic>
      <p:sp>
        <p:nvSpPr>
          <p:cNvPr id="5" name="TextBox 4"/>
          <p:cNvSpPr txBox="1"/>
          <p:nvPr/>
        </p:nvSpPr>
        <p:spPr>
          <a:xfrm>
            <a:off x="2214546" y="5929330"/>
            <a:ext cx="5000660" cy="830997"/>
          </a:xfrm>
          <a:prstGeom prst="rect">
            <a:avLst/>
          </a:prstGeom>
          <a:solidFill>
            <a:schemeClr val="bg1"/>
          </a:solidFill>
        </p:spPr>
        <p:txBody>
          <a:bodyPr wrap="square" rtlCol="0">
            <a:spAutoFit/>
          </a:bodyPr>
          <a:lstStyle/>
          <a:p>
            <a:r>
              <a:rPr lang="zh-CN" altLang="en-US" sz="2400" b="1" dirty="0" smtClean="0">
                <a:solidFill>
                  <a:srgbClr val="FF0000"/>
                </a:solidFill>
              </a:rPr>
              <a:t>可以抓取在线预先发布的文献的更新信息，如页码等</a:t>
            </a:r>
            <a:endParaRPr lang="zh-CN" altLang="en-US" sz="2400" b="1" dirty="0">
              <a:solidFill>
                <a:srgbClr val="FF0000"/>
              </a:solidFill>
            </a:endParaRPr>
          </a:p>
        </p:txBody>
      </p:sp>
      <p:pic>
        <p:nvPicPr>
          <p:cNvPr id="2052" name="Picture 4"/>
          <p:cNvPicPr>
            <a:picLocks noChangeAspect="1" noChangeArrowheads="1"/>
          </p:cNvPicPr>
          <p:nvPr/>
        </p:nvPicPr>
        <p:blipFill>
          <a:blip r:embed="rId5" cstate="print"/>
          <a:srcRect l="6088" t="18328" r="30821" b="24579"/>
          <a:stretch>
            <a:fillRect/>
          </a:stretch>
        </p:blipFill>
        <p:spPr bwMode="auto">
          <a:xfrm>
            <a:off x="935088" y="1628800"/>
            <a:ext cx="8208912" cy="4176464"/>
          </a:xfrm>
          <a:prstGeom prst="rect">
            <a:avLst/>
          </a:prstGeom>
          <a:noFill/>
          <a:ln w="9525">
            <a:noFill/>
            <a:miter lim="800000"/>
            <a:headEnd/>
            <a:tailEnd/>
          </a:ln>
        </p:spPr>
      </p:pic>
      <p:sp>
        <p:nvSpPr>
          <p:cNvPr id="11" name="矩形 10"/>
          <p:cNvSpPr/>
          <p:nvPr/>
        </p:nvSpPr>
        <p:spPr>
          <a:xfrm>
            <a:off x="4355976" y="2780928"/>
            <a:ext cx="129614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236296" y="5491474"/>
            <a:ext cx="720080" cy="2417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3" name="Picture 5"/>
          <p:cNvPicPr>
            <a:picLocks noChangeAspect="1" noChangeArrowheads="1"/>
          </p:cNvPicPr>
          <p:nvPr/>
        </p:nvPicPr>
        <p:blipFill>
          <a:blip r:embed="rId6" cstate="print"/>
          <a:srcRect l="18817" t="8859" r="5363" b="7844"/>
          <a:stretch>
            <a:fillRect/>
          </a:stretch>
        </p:blipFill>
        <p:spPr bwMode="auto">
          <a:xfrm>
            <a:off x="-21607" y="1196752"/>
            <a:ext cx="9165607" cy="5661248"/>
          </a:xfrm>
          <a:prstGeom prst="rect">
            <a:avLst/>
          </a:prstGeom>
          <a:noFill/>
          <a:ln w="9525">
            <a:noFill/>
            <a:miter lim="800000"/>
            <a:headEnd/>
            <a:tailEnd/>
          </a:ln>
        </p:spPr>
      </p:pic>
    </p:spTree>
    <p:extLst>
      <p:ext uri="{BB962C8B-B14F-4D97-AF65-F5344CB8AC3E}">
        <p14:creationId xmlns:p14="http://schemas.microsoft.com/office/powerpoint/2010/main" xmlns="" val="227756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00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1" grpId="0" animBg="1"/>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8817" t="8859" r="4809" b="7470"/>
          <a:stretch>
            <a:fillRect/>
          </a:stretch>
        </p:blipFill>
        <p:spPr bwMode="auto">
          <a:xfrm>
            <a:off x="-36512" y="1196752"/>
            <a:ext cx="9191202" cy="5661248"/>
          </a:xfrm>
          <a:prstGeom prst="rect">
            <a:avLst/>
          </a:prstGeom>
          <a:noFill/>
          <a:ln w="9525">
            <a:noFill/>
            <a:miter lim="800000"/>
            <a:headEnd/>
            <a:tailEnd/>
          </a:ln>
        </p:spPr>
      </p:pic>
      <p:sp>
        <p:nvSpPr>
          <p:cNvPr id="2" name="标题 1"/>
          <p:cNvSpPr>
            <a:spLocks noGrp="1"/>
          </p:cNvSpPr>
          <p:nvPr>
            <p:ph type="title"/>
          </p:nvPr>
        </p:nvSpPr>
        <p:spPr/>
        <p:txBody>
          <a:bodyPr/>
          <a:lstStyle/>
          <a:p>
            <a:r>
              <a:rPr lang="zh-CN" altLang="en-US" dirty="0" smtClean="0"/>
              <a:t>第三步：已读和未读文献标记</a:t>
            </a:r>
            <a:endParaRPr lang="zh-CN" altLang="en-US" dirty="0"/>
          </a:p>
        </p:txBody>
      </p:sp>
      <p:sp>
        <p:nvSpPr>
          <p:cNvPr id="6" name="Oval 6"/>
          <p:cNvSpPr>
            <a:spLocks noChangeArrowheads="1"/>
          </p:cNvSpPr>
          <p:nvPr/>
        </p:nvSpPr>
        <p:spPr bwMode="auto">
          <a:xfrm flipH="1">
            <a:off x="1763688" y="2780928"/>
            <a:ext cx="216024" cy="3888432"/>
          </a:xfrm>
          <a:prstGeom prst="rect">
            <a:avLst/>
          </a:prstGeom>
          <a:noFill/>
          <a:ln w="28575">
            <a:solidFill>
              <a:srgbClr val="FF0000"/>
            </a:solidFill>
            <a:round/>
            <a:headEnd/>
            <a:tailEnd/>
          </a:ln>
        </p:spPr>
        <p:txBody>
          <a:bodyPr wrap="none" anchor="ctr"/>
          <a:lstStyle/>
          <a:p>
            <a:endParaRPr lang="zh-CN" altLang="en-US"/>
          </a:p>
        </p:txBody>
      </p:sp>
      <p:sp>
        <p:nvSpPr>
          <p:cNvPr id="7" name="Oval 6"/>
          <p:cNvSpPr>
            <a:spLocks noChangeArrowheads="1"/>
          </p:cNvSpPr>
          <p:nvPr/>
        </p:nvSpPr>
        <p:spPr bwMode="auto">
          <a:xfrm flipH="1">
            <a:off x="1979712" y="2780928"/>
            <a:ext cx="4968552" cy="216024"/>
          </a:xfrm>
          <a:prstGeom prst="rect">
            <a:avLst/>
          </a:prstGeom>
          <a:noFill/>
          <a:ln w="28575">
            <a:solidFill>
              <a:srgbClr val="FF0000"/>
            </a:solidFill>
            <a:round/>
            <a:headEnd/>
            <a:tailEnd/>
          </a:ln>
        </p:spPr>
        <p:txBody>
          <a:bodyPr wrap="none" anchor="ctr"/>
          <a:lstStyle/>
          <a:p>
            <a:endParaRPr lang="zh-CN" altLang="en-US"/>
          </a:p>
        </p:txBody>
      </p:sp>
    </p:spTree>
    <p:extLst>
      <p:ext uri="{BB962C8B-B14F-4D97-AF65-F5344CB8AC3E}">
        <p14:creationId xmlns:p14="http://schemas.microsoft.com/office/powerpoint/2010/main" xmlns="" val="32839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8817" t="8859" r="5363" b="7470"/>
          <a:stretch>
            <a:fillRect/>
          </a:stretch>
        </p:blipFill>
        <p:spPr bwMode="auto">
          <a:xfrm>
            <a:off x="0" y="1196752"/>
            <a:ext cx="9144000" cy="5673285"/>
          </a:xfrm>
          <a:prstGeom prst="rect">
            <a:avLst/>
          </a:prstGeom>
          <a:noFill/>
          <a:ln w="9525">
            <a:noFill/>
            <a:miter lim="800000"/>
            <a:headEnd/>
            <a:tailEnd/>
          </a:ln>
        </p:spPr>
      </p:pic>
      <p:sp>
        <p:nvSpPr>
          <p:cNvPr id="5" name="标题 1"/>
          <p:cNvSpPr>
            <a:spLocks noGrp="1"/>
          </p:cNvSpPr>
          <p:nvPr>
            <p:ph type="title"/>
          </p:nvPr>
        </p:nvSpPr>
        <p:spPr>
          <a:xfrm>
            <a:off x="611188" y="269776"/>
            <a:ext cx="7993062" cy="1143000"/>
          </a:xfrm>
        </p:spPr>
        <p:txBody>
          <a:bodyPr/>
          <a:lstStyle/>
          <a:p>
            <a:r>
              <a:rPr lang="zh-CN" altLang="en-US" dirty="0" smtClean="0"/>
              <a:t>第三步：文献管理</a:t>
            </a:r>
            <a:r>
              <a:rPr lang="en-US" altLang="zh-CN" dirty="0" smtClean="0"/>
              <a:t>—</a:t>
            </a:r>
            <a:r>
              <a:rPr lang="zh-CN" altLang="en-US" dirty="0" smtClean="0"/>
              <a:t>文献评级</a:t>
            </a:r>
            <a:endParaRPr lang="zh-CN" altLang="en-US" dirty="0"/>
          </a:p>
        </p:txBody>
      </p:sp>
      <p:sp>
        <p:nvSpPr>
          <p:cNvPr id="7" name="Oval 6"/>
          <p:cNvSpPr>
            <a:spLocks noChangeArrowheads="1"/>
          </p:cNvSpPr>
          <p:nvPr/>
        </p:nvSpPr>
        <p:spPr bwMode="auto">
          <a:xfrm flipH="1">
            <a:off x="6804248" y="2564904"/>
            <a:ext cx="720080" cy="792088"/>
          </a:xfrm>
          <a:prstGeom prst="rect">
            <a:avLst/>
          </a:prstGeom>
          <a:noFill/>
          <a:ln w="28575">
            <a:solidFill>
              <a:srgbClr val="FF0000"/>
            </a:solidFill>
            <a:round/>
            <a:headEnd/>
            <a:tailEnd/>
          </a:ln>
        </p:spPr>
        <p:txBody>
          <a:bodyPr wrap="none" anchor="ctr"/>
          <a:lstStyle/>
          <a:p>
            <a:endParaRPr lang="zh-CN" altLang="en-US"/>
          </a:p>
        </p:txBody>
      </p:sp>
    </p:spTree>
    <p:extLst>
      <p:ext uri="{BB962C8B-B14F-4D97-AF65-F5344CB8AC3E}">
        <p14:creationId xmlns:p14="http://schemas.microsoft.com/office/powerpoint/2010/main" xmlns="" val="311264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r="18373" b="11782"/>
          <a:stretch>
            <a:fillRect/>
          </a:stretch>
        </p:blipFill>
        <p:spPr bwMode="auto">
          <a:xfrm>
            <a:off x="0" y="1196752"/>
            <a:ext cx="9125133" cy="5544616"/>
          </a:xfrm>
          <a:prstGeom prst="rect">
            <a:avLst/>
          </a:prstGeom>
          <a:noFill/>
          <a:ln w="9525">
            <a:noFill/>
            <a:miter lim="800000"/>
            <a:headEnd/>
            <a:tailEnd/>
          </a:ln>
        </p:spPr>
      </p:pic>
      <p:sp>
        <p:nvSpPr>
          <p:cNvPr id="32770" name="Rectangle 2"/>
          <p:cNvSpPr>
            <a:spLocks noGrp="1" noChangeArrowheads="1"/>
          </p:cNvSpPr>
          <p:nvPr>
            <p:ph type="title"/>
          </p:nvPr>
        </p:nvSpPr>
        <p:spPr/>
        <p:txBody>
          <a:bodyPr/>
          <a:lstStyle/>
          <a:p>
            <a:pPr eaLnBrk="1" hangingPunct="1"/>
            <a:r>
              <a:rPr lang="zh-CN" altLang="en-US" dirty="0" smtClean="0"/>
              <a:t>第三步：文献管理</a:t>
            </a:r>
            <a:r>
              <a:rPr lang="en-US" altLang="zh-CN" dirty="0" smtClean="0"/>
              <a:t>—</a:t>
            </a:r>
            <a:r>
              <a:rPr lang="zh-CN" altLang="en-US" dirty="0" smtClean="0"/>
              <a:t>共享</a:t>
            </a:r>
          </a:p>
        </p:txBody>
      </p:sp>
      <p:sp>
        <p:nvSpPr>
          <p:cNvPr id="32771" name="Rectangle 3"/>
          <p:cNvSpPr>
            <a:spLocks noGrp="1" noChangeArrowheads="1"/>
          </p:cNvSpPr>
          <p:nvPr>
            <p:ph type="body" idx="1"/>
          </p:nvPr>
        </p:nvSpPr>
        <p:spPr/>
        <p:txBody>
          <a:bodyPr/>
          <a:lstStyle/>
          <a:p>
            <a:pPr eaLnBrk="1" hangingPunct="1"/>
            <a:endParaRPr lang="zh-CN" altLang="zh-CN" dirty="0" smtClean="0"/>
          </a:p>
        </p:txBody>
      </p:sp>
      <p:pic>
        <p:nvPicPr>
          <p:cNvPr id="32772" name="Picture 4"/>
          <p:cNvPicPr>
            <a:picLocks noChangeAspect="1" noChangeArrowheads="1"/>
          </p:cNvPicPr>
          <p:nvPr/>
        </p:nvPicPr>
        <p:blipFill>
          <a:blip r:embed="rId4" cstate="print"/>
          <a:srcRect l="5715" t="6140" r="3814" b="5010"/>
          <a:stretch>
            <a:fillRect/>
          </a:stretch>
        </p:blipFill>
        <p:spPr bwMode="auto">
          <a:xfrm>
            <a:off x="2987824" y="2996952"/>
            <a:ext cx="4392488" cy="2681730"/>
          </a:xfrm>
          <a:prstGeom prst="rect">
            <a:avLst/>
          </a:prstGeom>
          <a:noFill/>
          <a:ln w="9525">
            <a:noFill/>
            <a:miter lim="800000"/>
            <a:headEnd/>
            <a:tailEnd/>
          </a:ln>
        </p:spPr>
      </p:pic>
      <p:sp>
        <p:nvSpPr>
          <p:cNvPr id="6" name="矩形 5"/>
          <p:cNvSpPr/>
          <p:nvPr/>
        </p:nvSpPr>
        <p:spPr>
          <a:xfrm>
            <a:off x="323528" y="3933056"/>
            <a:ext cx="216024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148064" y="3501008"/>
            <a:ext cx="1656184"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275856" y="4221088"/>
            <a:ext cx="1440160"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1" name="Picture 3"/>
          <p:cNvPicPr>
            <a:picLocks noChangeAspect="1" noChangeArrowheads="1"/>
          </p:cNvPicPr>
          <p:nvPr/>
        </p:nvPicPr>
        <p:blipFill>
          <a:blip r:embed="rId5" cstate="print"/>
          <a:srcRect r="29722" b="21251"/>
          <a:stretch>
            <a:fillRect/>
          </a:stretch>
        </p:blipFill>
        <p:spPr bwMode="auto">
          <a:xfrm>
            <a:off x="0" y="1097360"/>
            <a:ext cx="9144000" cy="5760640"/>
          </a:xfrm>
          <a:prstGeom prst="rect">
            <a:avLst/>
          </a:prstGeom>
          <a:noFill/>
          <a:ln w="9525">
            <a:noFill/>
            <a:miter lim="800000"/>
            <a:headEnd/>
            <a:tailEnd/>
          </a:ln>
        </p:spPr>
      </p:pic>
      <p:sp>
        <p:nvSpPr>
          <p:cNvPr id="10" name="矩形 9"/>
          <p:cNvSpPr/>
          <p:nvPr/>
        </p:nvSpPr>
        <p:spPr>
          <a:xfrm>
            <a:off x="1475656" y="2996952"/>
            <a:ext cx="216024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8031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6" name="内容占位符 5" descr="中国科学院文献情报中心_20170314125723.png"/>
          <p:cNvPicPr>
            <a:picLocks noGrp="1" noChangeAspect="1"/>
          </p:cNvPicPr>
          <p:nvPr>
            <p:ph idx="1"/>
          </p:nvPr>
        </p:nvPicPr>
        <p:blipFill>
          <a:blip r:embed="rId2" cstate="print"/>
          <a:srcRect b="55234"/>
          <a:stretch>
            <a:fillRect/>
          </a:stretch>
        </p:blipFill>
        <p:spPr>
          <a:xfrm>
            <a:off x="107504" y="1196752"/>
            <a:ext cx="8936638" cy="5661248"/>
          </a:xfrm>
        </p:spPr>
      </p:pic>
      <p:sp>
        <p:nvSpPr>
          <p:cNvPr id="7" name="矩形 6"/>
          <p:cNvSpPr/>
          <p:nvPr/>
        </p:nvSpPr>
        <p:spPr bwMode="auto">
          <a:xfrm>
            <a:off x="1547664" y="3068960"/>
            <a:ext cx="4896544" cy="864096"/>
          </a:xfrm>
          <a:prstGeom prst="rect">
            <a:avLst/>
          </a:prstGeom>
          <a:noFill/>
          <a:ln w="254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xmlns="" val="392650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dirty="0" smtClean="0"/>
              <a:t>可最多邀请</a:t>
            </a:r>
            <a:r>
              <a:rPr lang="en-US" altLang="zh-CN" dirty="0" smtClean="0"/>
              <a:t>100</a:t>
            </a:r>
            <a:r>
              <a:rPr lang="zh-CN" altLang="en-US" dirty="0" smtClean="0"/>
              <a:t>位同行分享一个</a:t>
            </a:r>
            <a:r>
              <a:rPr lang="en-US" altLang="zh-CN" dirty="0" smtClean="0"/>
              <a:t>Library</a:t>
            </a:r>
          </a:p>
          <a:p>
            <a:r>
              <a:rPr lang="zh-CN" altLang="en-US" dirty="0" smtClean="0"/>
              <a:t>所有参与者及其对</a:t>
            </a:r>
            <a:r>
              <a:rPr lang="en-US" altLang="zh-CN" dirty="0" smtClean="0"/>
              <a:t>Library</a:t>
            </a:r>
            <a:r>
              <a:rPr lang="zh-CN" altLang="en-US" dirty="0" smtClean="0"/>
              <a:t>的修改都可以看到</a:t>
            </a:r>
            <a:endParaRPr lang="zh-CN" altLang="en-US" dirty="0"/>
          </a:p>
        </p:txBody>
      </p:sp>
      <p:pic>
        <p:nvPicPr>
          <p:cNvPr id="2050" name="Picture 2"/>
          <p:cNvPicPr>
            <a:picLocks noChangeAspect="1" noChangeArrowheads="1"/>
          </p:cNvPicPr>
          <p:nvPr/>
        </p:nvPicPr>
        <p:blipFill>
          <a:blip r:embed="rId2" cstate="print"/>
          <a:srcRect l="19097" t="9844" r="4810" b="8454"/>
          <a:stretch>
            <a:fillRect/>
          </a:stretch>
        </p:blipFill>
        <p:spPr bwMode="auto">
          <a:xfrm>
            <a:off x="0" y="1221434"/>
            <a:ext cx="9144000" cy="5519934"/>
          </a:xfrm>
          <a:prstGeom prst="rect">
            <a:avLst/>
          </a:prstGeom>
          <a:noFill/>
          <a:ln w="9525">
            <a:noFill/>
            <a:miter lim="800000"/>
            <a:headEnd/>
            <a:tailEnd/>
          </a:ln>
        </p:spPr>
      </p:pic>
      <p:sp>
        <p:nvSpPr>
          <p:cNvPr id="6" name="矩形 5"/>
          <p:cNvSpPr/>
          <p:nvPr/>
        </p:nvSpPr>
        <p:spPr>
          <a:xfrm>
            <a:off x="5868144" y="1628800"/>
            <a:ext cx="28803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156176" y="1628800"/>
            <a:ext cx="28803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2"/>
          <p:cNvSpPr>
            <a:spLocks noGrp="1" noChangeArrowheads="1"/>
          </p:cNvSpPr>
          <p:nvPr>
            <p:ph type="title"/>
          </p:nvPr>
        </p:nvSpPr>
        <p:spPr>
          <a:xfrm>
            <a:off x="611188" y="269776"/>
            <a:ext cx="7993062" cy="1143000"/>
          </a:xfrm>
        </p:spPr>
        <p:txBody>
          <a:bodyPr/>
          <a:lstStyle/>
          <a:p>
            <a:pPr eaLnBrk="1" hangingPunct="1"/>
            <a:r>
              <a:rPr lang="zh-CN" altLang="en-US" dirty="0" smtClean="0"/>
              <a:t>第三步：文献管理</a:t>
            </a:r>
            <a:r>
              <a:rPr lang="en-US" altLang="zh-CN" dirty="0" smtClean="0"/>
              <a:t>—</a:t>
            </a:r>
            <a:r>
              <a:rPr lang="zh-CN" altLang="en-US" dirty="0" smtClean="0"/>
              <a:t>共享</a:t>
            </a:r>
          </a:p>
        </p:txBody>
      </p:sp>
    </p:spTree>
    <p:extLst>
      <p:ext uri="{BB962C8B-B14F-4D97-AF65-F5344CB8AC3E}">
        <p14:creationId xmlns:p14="http://schemas.microsoft.com/office/powerpoint/2010/main" xmlns="" val="17212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18817" t="8859" r="5363" b="7470"/>
          <a:stretch>
            <a:fillRect/>
          </a:stretch>
        </p:blipFill>
        <p:spPr bwMode="auto">
          <a:xfrm>
            <a:off x="0" y="1196752"/>
            <a:ext cx="9144000" cy="5673285"/>
          </a:xfrm>
          <a:prstGeom prst="rect">
            <a:avLst/>
          </a:prstGeom>
          <a:noFill/>
          <a:ln w="9525">
            <a:noFill/>
            <a:miter lim="800000"/>
            <a:headEnd/>
            <a:tailEnd/>
          </a:ln>
        </p:spPr>
      </p:pic>
      <p:sp>
        <p:nvSpPr>
          <p:cNvPr id="111618" name="Rectangle 2"/>
          <p:cNvSpPr>
            <a:spLocks noGrp="1" noChangeArrowheads="1"/>
          </p:cNvSpPr>
          <p:nvPr>
            <p:ph type="title"/>
          </p:nvPr>
        </p:nvSpPr>
        <p:spPr/>
        <p:txBody>
          <a:bodyPr/>
          <a:lstStyle/>
          <a:p>
            <a:pPr eaLnBrk="1" hangingPunct="1"/>
            <a:r>
              <a:rPr lang="zh-CN" altLang="en-US" dirty="0" smtClean="0"/>
              <a:t>第三步：文献管理</a:t>
            </a:r>
            <a:r>
              <a:rPr lang="en-US" altLang="zh-CN" dirty="0" smtClean="0"/>
              <a:t>—</a:t>
            </a:r>
            <a:r>
              <a:rPr lang="zh-CN" altLang="en-US" dirty="0" smtClean="0"/>
              <a:t>文献分析</a:t>
            </a:r>
          </a:p>
        </p:txBody>
      </p:sp>
      <p:pic>
        <p:nvPicPr>
          <p:cNvPr id="5123" name="Picture 3"/>
          <p:cNvPicPr>
            <a:picLocks noChangeAspect="1" noChangeArrowheads="1"/>
          </p:cNvPicPr>
          <p:nvPr/>
        </p:nvPicPr>
        <p:blipFill>
          <a:blip r:embed="rId4" cstate="print"/>
          <a:srcRect l="35419" t="15375" r="41890" b="33438"/>
          <a:stretch>
            <a:fillRect/>
          </a:stretch>
        </p:blipFill>
        <p:spPr bwMode="auto">
          <a:xfrm>
            <a:off x="1907704" y="1628800"/>
            <a:ext cx="2952328" cy="3744416"/>
          </a:xfrm>
          <a:prstGeom prst="rect">
            <a:avLst/>
          </a:prstGeom>
          <a:noFill/>
          <a:ln w="9525">
            <a:noFill/>
            <a:miter lim="800000"/>
            <a:headEnd/>
            <a:tailEnd/>
          </a:ln>
        </p:spPr>
      </p:pic>
      <p:sp>
        <p:nvSpPr>
          <p:cNvPr id="10" name="矩形 9"/>
          <p:cNvSpPr/>
          <p:nvPr/>
        </p:nvSpPr>
        <p:spPr>
          <a:xfrm>
            <a:off x="1979712" y="4941168"/>
            <a:ext cx="28803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97" name="Picture 1" descr="C:\Users\liyang\AppData\Roaming\Tencent\Users\124618365\QQ\WinTemp\RichOle\)KUWR{P0W)54~{%E4WGZDOM.png"/>
          <p:cNvPicPr>
            <a:picLocks noChangeAspect="1" noChangeArrowheads="1"/>
          </p:cNvPicPr>
          <p:nvPr/>
        </p:nvPicPr>
        <p:blipFill>
          <a:blip r:embed="rId5" cstate="print"/>
          <a:srcRect/>
          <a:stretch>
            <a:fillRect/>
          </a:stretch>
        </p:blipFill>
        <p:spPr bwMode="auto">
          <a:xfrm>
            <a:off x="2916510" y="2852936"/>
            <a:ext cx="4895850" cy="3429000"/>
          </a:xfrm>
          <a:prstGeom prst="rect">
            <a:avLst/>
          </a:prstGeom>
          <a:noFill/>
        </p:spPr>
      </p:pic>
      <p:sp>
        <p:nvSpPr>
          <p:cNvPr id="12" name="矩形 11"/>
          <p:cNvSpPr/>
          <p:nvPr/>
        </p:nvSpPr>
        <p:spPr>
          <a:xfrm>
            <a:off x="3059832" y="3645024"/>
            <a:ext cx="28803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4" name="Picture 4" descr="C:\Users\liyang\AppData\Roaming\Tencent\Users\124618365\QQ\WinTemp\RichOle\$$1SK6Y)[1AF~1HOGF4}26B.png"/>
          <p:cNvPicPr>
            <a:picLocks noChangeAspect="1" noChangeArrowheads="1"/>
          </p:cNvPicPr>
          <p:nvPr/>
        </p:nvPicPr>
        <p:blipFill>
          <a:blip r:embed="rId6" cstate="print"/>
          <a:srcRect/>
          <a:stretch>
            <a:fillRect/>
          </a:stretch>
        </p:blipFill>
        <p:spPr bwMode="auto">
          <a:xfrm>
            <a:off x="2915816" y="2852936"/>
            <a:ext cx="5124450" cy="3724275"/>
          </a:xfrm>
          <a:prstGeom prst="rect">
            <a:avLst/>
          </a:prstGeom>
          <a:noFill/>
        </p:spPr>
      </p:pic>
    </p:spTree>
    <p:extLst>
      <p:ext uri="{BB962C8B-B14F-4D97-AF65-F5344CB8AC3E}">
        <p14:creationId xmlns:p14="http://schemas.microsoft.com/office/powerpoint/2010/main" xmlns="" val="222613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zh-CN" altLang="en-US" smtClean="0"/>
              <a:t>第四步：写作</a:t>
            </a:r>
          </a:p>
        </p:txBody>
      </p:sp>
      <p:sp>
        <p:nvSpPr>
          <p:cNvPr id="35843" name="Rectangle 3"/>
          <p:cNvSpPr>
            <a:spLocks noGrp="1" noChangeArrowheads="1"/>
          </p:cNvSpPr>
          <p:nvPr>
            <p:ph type="body" idx="1"/>
          </p:nvPr>
        </p:nvSpPr>
        <p:spPr/>
        <p:txBody>
          <a:bodyPr/>
          <a:lstStyle/>
          <a:p>
            <a:pPr eaLnBrk="1" hangingPunct="1"/>
            <a:r>
              <a:rPr lang="zh-CN" altLang="en-US" smtClean="0"/>
              <a:t>论文模板</a:t>
            </a:r>
          </a:p>
          <a:p>
            <a:pPr eaLnBrk="1" hangingPunct="1"/>
            <a:r>
              <a:rPr lang="zh-CN" altLang="en-US" smtClean="0"/>
              <a:t>插入参考文献</a:t>
            </a:r>
          </a:p>
        </p:txBody>
      </p:sp>
    </p:spTree>
    <p:extLst>
      <p:ext uri="{BB962C8B-B14F-4D97-AF65-F5344CB8AC3E}">
        <p14:creationId xmlns:p14="http://schemas.microsoft.com/office/powerpoint/2010/main" xmlns="" val="6258718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zh-CN" altLang="en-US" smtClean="0"/>
              <a:t>插播：第四、五个概念</a:t>
            </a:r>
          </a:p>
        </p:txBody>
      </p:sp>
      <p:sp>
        <p:nvSpPr>
          <p:cNvPr id="36867" name="Rectangle 3"/>
          <p:cNvSpPr>
            <a:spLocks noGrp="1" noChangeArrowheads="1"/>
          </p:cNvSpPr>
          <p:nvPr>
            <p:ph type="body" idx="1"/>
          </p:nvPr>
        </p:nvSpPr>
        <p:spPr/>
        <p:txBody>
          <a:bodyPr/>
          <a:lstStyle/>
          <a:p>
            <a:pPr eaLnBrk="1" hangingPunct="1"/>
            <a:r>
              <a:rPr lang="en-US" altLang="zh-CN" smtClean="0"/>
              <a:t>Template (*.dot)</a:t>
            </a:r>
          </a:p>
          <a:p>
            <a:pPr lvl="1" eaLnBrk="1" hangingPunct="1">
              <a:buFontTx/>
              <a:buNone/>
            </a:pPr>
            <a:r>
              <a:rPr lang="zh-CN" altLang="en-US" smtClean="0"/>
              <a:t>期刊投稿模板</a:t>
            </a:r>
            <a:r>
              <a:rPr lang="zh-CN" altLang="en-US" smtClean="0">
                <a:solidFill>
                  <a:srgbClr val="333333"/>
                </a:solidFill>
              </a:rPr>
              <a:t>，</a:t>
            </a:r>
            <a:r>
              <a:rPr lang="zh-CN" altLang="en-US" smtClean="0">
                <a:solidFill>
                  <a:srgbClr val="CC6600"/>
                </a:solidFill>
              </a:rPr>
              <a:t>自动产生期刊所要求的投稿格式</a:t>
            </a:r>
          </a:p>
          <a:p>
            <a:pPr eaLnBrk="1" hangingPunct="1"/>
            <a:r>
              <a:rPr lang="en-US" altLang="zh-CN" sz="3200" smtClean="0"/>
              <a:t>Style (*.ens)</a:t>
            </a:r>
          </a:p>
          <a:p>
            <a:pPr lvl="1" eaLnBrk="1" hangingPunct="1"/>
            <a:r>
              <a:rPr lang="zh-CN" altLang="en-US" smtClean="0"/>
              <a:t>文献输出格式、期刊编排格式，出现于</a:t>
            </a:r>
            <a:r>
              <a:rPr lang="en-US" altLang="zh-CN" smtClean="0"/>
              <a:t>word</a:t>
            </a:r>
            <a:r>
              <a:rPr lang="zh-CN" altLang="en-US" smtClean="0"/>
              <a:t>写作区、文献显示区和输出区，</a:t>
            </a:r>
            <a:r>
              <a:rPr lang="zh-CN" altLang="en-US" smtClean="0">
                <a:solidFill>
                  <a:srgbClr val="CC6600"/>
                </a:solidFill>
              </a:rPr>
              <a:t>用于将统一的</a:t>
            </a:r>
            <a:r>
              <a:rPr lang="en-US" altLang="zh-CN" smtClean="0">
                <a:solidFill>
                  <a:srgbClr val="CC6600"/>
                </a:solidFill>
              </a:rPr>
              <a:t>endnote</a:t>
            </a:r>
            <a:r>
              <a:rPr lang="zh-CN" altLang="en-US" smtClean="0">
                <a:solidFill>
                  <a:srgbClr val="CC6600"/>
                </a:solidFill>
              </a:rPr>
              <a:t>格式文献输出为具有特定格式的文献</a:t>
            </a:r>
          </a:p>
          <a:p>
            <a:pPr eaLnBrk="1" hangingPunct="1"/>
            <a:endParaRPr lang="en-US" altLang="zh-CN" smtClean="0">
              <a:solidFill>
                <a:srgbClr val="CC6600"/>
              </a:solidFill>
            </a:endParaRPr>
          </a:p>
        </p:txBody>
      </p:sp>
    </p:spTree>
    <p:extLst>
      <p:ext uri="{BB962C8B-B14F-4D97-AF65-F5344CB8AC3E}">
        <p14:creationId xmlns:p14="http://schemas.microsoft.com/office/powerpoint/2010/main" xmlns="" val="25980283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18817" t="8859" r="5363" b="7470"/>
          <a:stretch>
            <a:fillRect/>
          </a:stretch>
        </p:blipFill>
        <p:spPr bwMode="auto">
          <a:xfrm>
            <a:off x="0" y="1196752"/>
            <a:ext cx="9144000" cy="5673285"/>
          </a:xfrm>
          <a:prstGeom prst="rect">
            <a:avLst/>
          </a:prstGeom>
          <a:noFill/>
          <a:ln w="9525">
            <a:noFill/>
            <a:miter lim="800000"/>
            <a:headEnd/>
            <a:tailEnd/>
          </a:ln>
        </p:spPr>
      </p:pic>
      <p:sp>
        <p:nvSpPr>
          <p:cNvPr id="115715" name="Rectangle 3"/>
          <p:cNvSpPr>
            <a:spLocks noGrp="1" noChangeArrowheads="1"/>
          </p:cNvSpPr>
          <p:nvPr>
            <p:ph type="title" idx="4294967295"/>
          </p:nvPr>
        </p:nvSpPr>
        <p:spPr>
          <a:xfrm>
            <a:off x="2195513" y="437357"/>
            <a:ext cx="5824537" cy="687387"/>
          </a:xfrm>
          <a:noFill/>
        </p:spPr>
        <p:txBody>
          <a:bodyPr/>
          <a:lstStyle/>
          <a:p>
            <a:pPr algn="l" eaLnBrk="1" hangingPunct="1"/>
            <a:r>
              <a:rPr lang="zh-CN" altLang="en-US" dirty="0" smtClean="0"/>
              <a:t>第四步：写作</a:t>
            </a:r>
            <a:r>
              <a:rPr lang="en-US" altLang="zh-CN" dirty="0" smtClean="0"/>
              <a:t>-</a:t>
            </a:r>
            <a:r>
              <a:rPr lang="zh-CN" altLang="en-US" dirty="0" smtClean="0"/>
              <a:t>论文模板</a:t>
            </a:r>
          </a:p>
        </p:txBody>
      </p:sp>
      <p:pic>
        <p:nvPicPr>
          <p:cNvPr id="30721" name="Picture 1"/>
          <p:cNvPicPr>
            <a:picLocks noChangeAspect="1" noChangeArrowheads="1"/>
          </p:cNvPicPr>
          <p:nvPr/>
        </p:nvPicPr>
        <p:blipFill>
          <a:blip r:embed="rId4" cstate="print"/>
          <a:srcRect l="35419" t="15749" r="41890" b="33064"/>
          <a:stretch>
            <a:fillRect/>
          </a:stretch>
        </p:blipFill>
        <p:spPr bwMode="auto">
          <a:xfrm>
            <a:off x="2051720" y="1628800"/>
            <a:ext cx="2952328" cy="3744416"/>
          </a:xfrm>
          <a:prstGeom prst="rect">
            <a:avLst/>
          </a:prstGeom>
          <a:noFill/>
          <a:ln w="9525">
            <a:noFill/>
            <a:miter lim="800000"/>
            <a:headEnd/>
            <a:tailEnd/>
          </a:ln>
        </p:spPr>
      </p:pic>
      <p:sp>
        <p:nvSpPr>
          <p:cNvPr id="9" name="矩形 8"/>
          <p:cNvSpPr/>
          <p:nvPr/>
        </p:nvSpPr>
        <p:spPr>
          <a:xfrm>
            <a:off x="2339752" y="5157192"/>
            <a:ext cx="158417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0596" name="Picture 4" descr="C:\Users\liyang\AppData\Roaming\Tencent\Users\124618365\QQ\WinTemp\RichOle\LRTM35AYW3R[7Q2HDA2Y$VX.jpg"/>
          <p:cNvPicPr>
            <a:picLocks noChangeAspect="1" noChangeArrowheads="1"/>
          </p:cNvPicPr>
          <p:nvPr/>
        </p:nvPicPr>
        <p:blipFill>
          <a:blip r:embed="rId5" cstate="print"/>
          <a:srcRect/>
          <a:stretch>
            <a:fillRect/>
          </a:stretch>
        </p:blipFill>
        <p:spPr bwMode="auto">
          <a:xfrm>
            <a:off x="1475656" y="1916832"/>
            <a:ext cx="6477000" cy="4486275"/>
          </a:xfrm>
          <a:prstGeom prst="rect">
            <a:avLst/>
          </a:prstGeom>
          <a:noFill/>
        </p:spPr>
      </p:pic>
      <p:sp>
        <p:nvSpPr>
          <p:cNvPr id="6" name="矩形 5"/>
          <p:cNvSpPr/>
          <p:nvPr/>
        </p:nvSpPr>
        <p:spPr>
          <a:xfrm>
            <a:off x="3203848" y="3501008"/>
            <a:ext cx="1728192"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940152" y="5995530"/>
            <a:ext cx="720080"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73071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5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2" cstate="print"/>
          <a:srcRect b="6250"/>
          <a:stretch>
            <a:fillRect/>
          </a:stretch>
        </p:blipFill>
        <p:spPr bwMode="auto">
          <a:xfrm>
            <a:off x="0" y="1412776"/>
            <a:ext cx="9144000" cy="4927932"/>
          </a:xfrm>
          <a:prstGeom prst="rect">
            <a:avLst/>
          </a:prstGeom>
          <a:noFill/>
          <a:ln w="9525">
            <a:noFill/>
            <a:miter lim="800000"/>
            <a:headEnd/>
            <a:tailEnd/>
          </a:ln>
        </p:spPr>
      </p:pic>
      <p:sp>
        <p:nvSpPr>
          <p:cNvPr id="5" name="Rectangle 3"/>
          <p:cNvSpPr txBox="1">
            <a:spLocks noChangeArrowheads="1"/>
          </p:cNvSpPr>
          <p:nvPr/>
        </p:nvSpPr>
        <p:spPr bwMode="auto">
          <a:xfrm>
            <a:off x="2195513" y="260648"/>
            <a:ext cx="5824537" cy="6873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0" cap="none" spc="0" normalizeH="0" baseline="0" noProof="0" dirty="0" smtClean="0">
                <a:ln>
                  <a:noFill/>
                </a:ln>
                <a:solidFill>
                  <a:schemeClr val="bg1"/>
                </a:solidFill>
                <a:effectLst/>
                <a:uLnTx/>
                <a:uFillTx/>
                <a:latin typeface="+mj-lt"/>
                <a:ea typeface="+mj-ea"/>
                <a:cs typeface="+mj-cs"/>
              </a:rPr>
              <a:t>第四步：写作</a:t>
            </a:r>
            <a:r>
              <a:rPr kumimoji="0" lang="en-US" altLang="zh-CN" sz="3200" b="1" i="0" u="none" strike="noStrike" kern="0" cap="none" spc="0" normalizeH="0" baseline="0" noProof="0" dirty="0" smtClean="0">
                <a:ln>
                  <a:noFill/>
                </a:ln>
                <a:solidFill>
                  <a:schemeClr val="bg1"/>
                </a:solidFill>
                <a:effectLst/>
                <a:uLnTx/>
                <a:uFillTx/>
                <a:latin typeface="+mj-lt"/>
                <a:ea typeface="+mj-ea"/>
                <a:cs typeface="+mj-cs"/>
              </a:rPr>
              <a:t>-</a:t>
            </a:r>
            <a:r>
              <a:rPr kumimoji="0" lang="zh-CN" altLang="en-US" sz="3200" b="1" i="0" u="none" strike="noStrike" kern="0" cap="none" spc="0" normalizeH="0" baseline="0" noProof="0" dirty="0" smtClean="0">
                <a:ln>
                  <a:noFill/>
                </a:ln>
                <a:solidFill>
                  <a:schemeClr val="bg1"/>
                </a:solidFill>
                <a:effectLst/>
                <a:uLnTx/>
                <a:uFillTx/>
                <a:latin typeface="+mj-lt"/>
                <a:ea typeface="+mj-ea"/>
                <a:cs typeface="+mj-cs"/>
              </a:rPr>
              <a:t>论文模板</a:t>
            </a:r>
          </a:p>
        </p:txBody>
      </p:sp>
      <p:sp>
        <p:nvSpPr>
          <p:cNvPr id="6" name="Rectangle 5"/>
          <p:cNvSpPr>
            <a:spLocks noChangeArrowheads="1"/>
          </p:cNvSpPr>
          <p:nvPr/>
        </p:nvSpPr>
        <p:spPr bwMode="auto">
          <a:xfrm>
            <a:off x="2627784" y="6027003"/>
            <a:ext cx="4706738" cy="830997"/>
          </a:xfrm>
          <a:prstGeom prst="rect">
            <a:avLst/>
          </a:prstGeom>
          <a:solidFill>
            <a:schemeClr val="bg1"/>
          </a:solidFill>
          <a:ln w="38100">
            <a:solidFill>
              <a:srgbClr val="FF0000"/>
            </a:solidFill>
          </a:ln>
          <a:extLst/>
        </p:spPr>
        <p:txBody>
          <a:bodyPr wrap="none">
            <a:spAutoFit/>
          </a:bodyPr>
          <a:lstStyle/>
          <a:p>
            <a:r>
              <a:rPr lang="en-US" altLang="zh-CN" sz="2400" b="1" dirty="0" smtClean="0"/>
              <a:t>http://endnote.com/downloads</a:t>
            </a:r>
          </a:p>
          <a:p>
            <a:r>
              <a:rPr lang="en-US" altLang="zh-CN" sz="2400" b="1" dirty="0" smtClean="0"/>
              <a:t>— </a:t>
            </a:r>
            <a:r>
              <a:rPr lang="zh-CN" altLang="en-US" sz="2000" b="1" dirty="0"/>
              <a:t>提供来自各领域</a:t>
            </a:r>
            <a:r>
              <a:rPr lang="zh-CN" altLang="en-US" sz="2000" b="1" dirty="0" smtClean="0"/>
              <a:t>的刊物</a:t>
            </a:r>
            <a:r>
              <a:rPr lang="zh-CN" altLang="en-US" sz="2000" b="1" dirty="0"/>
              <a:t>论文模版。</a:t>
            </a:r>
          </a:p>
        </p:txBody>
      </p:sp>
      <p:pic>
        <p:nvPicPr>
          <p:cNvPr id="28674" name="Picture 2"/>
          <p:cNvPicPr>
            <a:picLocks noChangeAspect="1" noChangeArrowheads="1"/>
          </p:cNvPicPr>
          <p:nvPr/>
        </p:nvPicPr>
        <p:blipFill>
          <a:blip r:embed="rId3" cstate="print"/>
          <a:srcRect/>
          <a:stretch>
            <a:fillRect/>
          </a:stretch>
        </p:blipFill>
        <p:spPr bwMode="auto">
          <a:xfrm>
            <a:off x="2555776" y="2204864"/>
            <a:ext cx="4091160" cy="3377586"/>
          </a:xfrm>
          <a:prstGeom prst="rect">
            <a:avLst/>
          </a:prstGeom>
          <a:noFill/>
          <a:ln w="9525">
            <a:noFill/>
            <a:miter lim="800000"/>
            <a:headEnd/>
            <a:tailEnd/>
          </a:ln>
        </p:spPr>
      </p:pic>
      <p:pic>
        <p:nvPicPr>
          <p:cNvPr id="28675" name="Picture 3" descr="C:\Users\liyang\AppData\Roaming\Tencent\Users\124618365\QQ\WinTemp\RichOle\~VDWCZNH45C9GWOG~IUN8O5.png"/>
          <p:cNvPicPr>
            <a:picLocks noChangeAspect="1" noChangeArrowheads="1"/>
          </p:cNvPicPr>
          <p:nvPr/>
        </p:nvPicPr>
        <p:blipFill>
          <a:blip r:embed="rId4" cstate="print"/>
          <a:srcRect/>
          <a:stretch>
            <a:fillRect/>
          </a:stretch>
        </p:blipFill>
        <p:spPr bwMode="auto">
          <a:xfrm>
            <a:off x="2555776" y="2204864"/>
            <a:ext cx="4067944" cy="3356389"/>
          </a:xfrm>
          <a:prstGeom prst="rect">
            <a:avLst/>
          </a:prstGeom>
          <a:noFill/>
        </p:spPr>
      </p:pic>
      <p:pic>
        <p:nvPicPr>
          <p:cNvPr id="28676" name="Picture 4" descr="C:\Users\liyang\AppData\Roaming\Tencent\Users\124618365\QQ\WinTemp\RichOle\784VXW~H}6`PYYY_JQ$3$7M.jpg"/>
          <p:cNvPicPr>
            <a:picLocks noChangeAspect="1" noChangeArrowheads="1"/>
          </p:cNvPicPr>
          <p:nvPr/>
        </p:nvPicPr>
        <p:blipFill>
          <a:blip r:embed="rId5" cstate="print"/>
          <a:srcRect/>
          <a:stretch>
            <a:fillRect/>
          </a:stretch>
        </p:blipFill>
        <p:spPr bwMode="auto">
          <a:xfrm>
            <a:off x="2483768" y="2204865"/>
            <a:ext cx="4183322" cy="3456384"/>
          </a:xfrm>
          <a:prstGeom prst="rect">
            <a:avLst/>
          </a:prstGeom>
          <a:noFill/>
        </p:spPr>
      </p:pic>
    </p:spTree>
    <p:extLst>
      <p:ext uri="{BB962C8B-B14F-4D97-AF65-F5344CB8AC3E}">
        <p14:creationId xmlns:p14="http://schemas.microsoft.com/office/powerpoint/2010/main" xmlns="" val="179373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cstate="print"/>
          <a:srcRect r="38569" b="78718"/>
          <a:stretch>
            <a:fillRect/>
          </a:stretch>
        </p:blipFill>
        <p:spPr bwMode="auto">
          <a:xfrm>
            <a:off x="395536" y="2564904"/>
            <a:ext cx="7992888" cy="1556792"/>
          </a:xfrm>
          <a:prstGeom prst="rect">
            <a:avLst/>
          </a:prstGeom>
          <a:noFill/>
          <a:ln w="9525">
            <a:noFill/>
            <a:miter lim="800000"/>
            <a:headEnd/>
            <a:tailEnd/>
          </a:ln>
        </p:spPr>
      </p:pic>
      <p:sp>
        <p:nvSpPr>
          <p:cNvPr id="116739" name="Rectangle 2"/>
          <p:cNvSpPr>
            <a:spLocks noGrp="1" noChangeArrowheads="1"/>
          </p:cNvSpPr>
          <p:nvPr>
            <p:ph type="title" idx="4294967295"/>
          </p:nvPr>
        </p:nvSpPr>
        <p:spPr>
          <a:xfrm>
            <a:off x="622300" y="469900"/>
            <a:ext cx="7989888" cy="649288"/>
          </a:xfrm>
        </p:spPr>
        <p:txBody>
          <a:bodyPr anchor="b"/>
          <a:lstStyle/>
          <a:p>
            <a:pPr eaLnBrk="1" hangingPunct="1"/>
            <a:r>
              <a:rPr lang="zh-CN" altLang="en-US" sz="2800" dirty="0" smtClean="0"/>
              <a:t>第四步：写作</a:t>
            </a:r>
            <a:r>
              <a:rPr lang="en-US" altLang="zh-CN" sz="2800" dirty="0" smtClean="0"/>
              <a:t>-word</a:t>
            </a:r>
            <a:r>
              <a:rPr lang="zh-CN" altLang="en-US" sz="2800" dirty="0" smtClean="0"/>
              <a:t>中</a:t>
            </a:r>
            <a:r>
              <a:rPr lang="en-US" altLang="zh-CN" sz="2800" dirty="0" smtClean="0"/>
              <a:t>Endnote </a:t>
            </a:r>
            <a:r>
              <a:rPr lang="zh-CN" altLang="en-US" sz="2800" dirty="0" smtClean="0"/>
              <a:t>工具条详解</a:t>
            </a:r>
          </a:p>
        </p:txBody>
      </p:sp>
      <p:grpSp>
        <p:nvGrpSpPr>
          <p:cNvPr id="2" name="Group 9"/>
          <p:cNvGrpSpPr>
            <a:grpSpLocks/>
          </p:cNvGrpSpPr>
          <p:nvPr/>
        </p:nvGrpSpPr>
        <p:grpSpPr bwMode="auto">
          <a:xfrm>
            <a:off x="539552" y="1628800"/>
            <a:ext cx="2232050" cy="2015554"/>
            <a:chOff x="657" y="845"/>
            <a:chExt cx="1940" cy="1315"/>
          </a:xfrm>
        </p:grpSpPr>
        <p:grpSp>
          <p:nvGrpSpPr>
            <p:cNvPr id="3" name="Group 10"/>
            <p:cNvGrpSpPr>
              <a:grpSpLocks/>
            </p:cNvGrpSpPr>
            <p:nvPr/>
          </p:nvGrpSpPr>
          <p:grpSpPr bwMode="auto">
            <a:xfrm>
              <a:off x="657" y="981"/>
              <a:ext cx="499" cy="1179"/>
              <a:chOff x="657" y="981"/>
              <a:chExt cx="499" cy="1179"/>
            </a:xfrm>
          </p:grpSpPr>
          <p:sp>
            <p:nvSpPr>
              <p:cNvPr id="116803" name="Line 11"/>
              <p:cNvSpPr>
                <a:spLocks noChangeShapeType="1"/>
              </p:cNvSpPr>
              <p:nvPr/>
            </p:nvSpPr>
            <p:spPr bwMode="auto">
              <a:xfrm flipV="1">
                <a:off x="657" y="981"/>
                <a:ext cx="0" cy="1179"/>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6804" name="Line 12"/>
              <p:cNvSpPr>
                <a:spLocks noChangeShapeType="1"/>
              </p:cNvSpPr>
              <p:nvPr/>
            </p:nvSpPr>
            <p:spPr bwMode="auto">
              <a:xfrm>
                <a:off x="657" y="981"/>
                <a:ext cx="499" cy="0"/>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grpSp>
        <p:sp>
          <p:nvSpPr>
            <p:cNvPr id="116802" name="Rectangle 13"/>
            <p:cNvSpPr>
              <a:spLocks noChangeArrowheads="1"/>
            </p:cNvSpPr>
            <p:nvPr/>
          </p:nvSpPr>
          <p:spPr bwMode="auto">
            <a:xfrm>
              <a:off x="1156" y="845"/>
              <a:ext cx="1441" cy="273"/>
            </a:xfrm>
            <a:prstGeom prst="rect">
              <a:avLst/>
            </a:prstGeom>
            <a:noFill/>
            <a:ln w="127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zh-CN" altLang="en-US">
                  <a:solidFill>
                    <a:srgbClr val="333333"/>
                  </a:solidFill>
                  <a:latin typeface="Verdana" pitchFamily="34" charset="0"/>
                  <a:ea typeface="黑体" pitchFamily="2" charset="-122"/>
                </a:rPr>
                <a:t>查找待引用文献</a:t>
              </a:r>
              <a:endParaRPr lang="zh-CN" altLang="en-US">
                <a:solidFill>
                  <a:srgbClr val="333333"/>
                </a:solidFill>
                <a:latin typeface="黑体" pitchFamily="2" charset="-122"/>
                <a:ea typeface="黑体" pitchFamily="2" charset="-122"/>
              </a:endParaRPr>
            </a:p>
          </p:txBody>
        </p:sp>
      </p:grpSp>
      <p:grpSp>
        <p:nvGrpSpPr>
          <p:cNvPr id="4" name="Group 14"/>
          <p:cNvGrpSpPr>
            <a:grpSpLocks/>
          </p:cNvGrpSpPr>
          <p:nvPr/>
        </p:nvGrpSpPr>
        <p:grpSpPr bwMode="auto">
          <a:xfrm>
            <a:off x="4643338" y="1556792"/>
            <a:ext cx="2520950" cy="1655762"/>
            <a:chOff x="884" y="1117"/>
            <a:chExt cx="1588" cy="1043"/>
          </a:xfrm>
        </p:grpSpPr>
        <p:grpSp>
          <p:nvGrpSpPr>
            <p:cNvPr id="5" name="Group 15"/>
            <p:cNvGrpSpPr>
              <a:grpSpLocks/>
            </p:cNvGrpSpPr>
            <p:nvPr/>
          </p:nvGrpSpPr>
          <p:grpSpPr bwMode="auto">
            <a:xfrm>
              <a:off x="884" y="1253"/>
              <a:ext cx="272" cy="907"/>
              <a:chOff x="884" y="1253"/>
              <a:chExt cx="272" cy="907"/>
            </a:xfrm>
          </p:grpSpPr>
          <p:sp>
            <p:nvSpPr>
              <p:cNvPr id="116799" name="Line 16"/>
              <p:cNvSpPr>
                <a:spLocks noChangeShapeType="1"/>
              </p:cNvSpPr>
              <p:nvPr/>
            </p:nvSpPr>
            <p:spPr bwMode="auto">
              <a:xfrm flipV="1">
                <a:off x="884" y="1253"/>
                <a:ext cx="0" cy="907"/>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6800" name="Line 17"/>
              <p:cNvSpPr>
                <a:spLocks noChangeShapeType="1"/>
              </p:cNvSpPr>
              <p:nvPr/>
            </p:nvSpPr>
            <p:spPr bwMode="auto">
              <a:xfrm>
                <a:off x="884" y="1253"/>
                <a:ext cx="272" cy="0"/>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grpSp>
        <p:sp>
          <p:nvSpPr>
            <p:cNvPr id="116798" name="Rectangle 18"/>
            <p:cNvSpPr>
              <a:spLocks noChangeArrowheads="1"/>
            </p:cNvSpPr>
            <p:nvPr/>
          </p:nvSpPr>
          <p:spPr bwMode="auto">
            <a:xfrm>
              <a:off x="1156" y="1117"/>
              <a:ext cx="1316" cy="273"/>
            </a:xfrm>
            <a:prstGeom prst="rect">
              <a:avLst/>
            </a:prstGeom>
            <a:noFill/>
            <a:ln w="127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zh-CN" altLang="en-US">
                  <a:solidFill>
                    <a:srgbClr val="333333"/>
                  </a:solidFill>
                  <a:latin typeface="黑体" pitchFamily="2" charset="-122"/>
                  <a:ea typeface="黑体" pitchFamily="2" charset="-122"/>
                </a:rPr>
                <a:t>引用文献格式转换</a:t>
              </a:r>
            </a:p>
          </p:txBody>
        </p:sp>
      </p:grpSp>
      <p:grpSp>
        <p:nvGrpSpPr>
          <p:cNvPr id="6" name="Group 19"/>
          <p:cNvGrpSpPr>
            <a:grpSpLocks/>
          </p:cNvGrpSpPr>
          <p:nvPr/>
        </p:nvGrpSpPr>
        <p:grpSpPr bwMode="auto">
          <a:xfrm>
            <a:off x="3275856" y="3429000"/>
            <a:ext cx="2232025" cy="1370012"/>
            <a:chOff x="1066" y="799"/>
            <a:chExt cx="1406" cy="863"/>
          </a:xfrm>
        </p:grpSpPr>
        <p:grpSp>
          <p:nvGrpSpPr>
            <p:cNvPr id="7" name="Group 20"/>
            <p:cNvGrpSpPr>
              <a:grpSpLocks/>
            </p:cNvGrpSpPr>
            <p:nvPr/>
          </p:nvGrpSpPr>
          <p:grpSpPr bwMode="auto">
            <a:xfrm>
              <a:off x="1066" y="799"/>
              <a:ext cx="90" cy="726"/>
              <a:chOff x="1066" y="799"/>
              <a:chExt cx="90" cy="726"/>
            </a:xfrm>
          </p:grpSpPr>
          <p:sp>
            <p:nvSpPr>
              <p:cNvPr id="116795" name="Line 21"/>
              <p:cNvSpPr>
                <a:spLocks noChangeShapeType="1"/>
              </p:cNvSpPr>
              <p:nvPr/>
            </p:nvSpPr>
            <p:spPr bwMode="auto">
              <a:xfrm>
                <a:off x="1066" y="799"/>
                <a:ext cx="0" cy="726"/>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6796" name="Line 22"/>
              <p:cNvSpPr>
                <a:spLocks noChangeShapeType="1"/>
              </p:cNvSpPr>
              <p:nvPr/>
            </p:nvSpPr>
            <p:spPr bwMode="auto">
              <a:xfrm>
                <a:off x="1066" y="1525"/>
                <a:ext cx="90" cy="0"/>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grpSp>
        <p:sp>
          <p:nvSpPr>
            <p:cNvPr id="116794" name="Rectangle 23"/>
            <p:cNvSpPr>
              <a:spLocks noChangeArrowheads="1"/>
            </p:cNvSpPr>
            <p:nvPr/>
          </p:nvSpPr>
          <p:spPr bwMode="auto">
            <a:xfrm>
              <a:off x="1156" y="1389"/>
              <a:ext cx="1316" cy="273"/>
            </a:xfrm>
            <a:prstGeom prst="rect">
              <a:avLst/>
            </a:prstGeom>
            <a:solidFill>
              <a:schemeClr val="bg1"/>
            </a:solidFill>
            <a:ln w="12700">
              <a:solidFill>
                <a:srgbClr val="FF0000"/>
              </a:solidFill>
              <a:miter lim="800000"/>
              <a:headEnd/>
              <a:tailEnd/>
            </a:ln>
            <a:extLst/>
          </p:spPr>
          <p:txBody>
            <a:bodyPr wrap="none" anchor="ctr"/>
            <a:lstStyle/>
            <a:p>
              <a:pPr algn="ctr"/>
              <a:r>
                <a:rPr lang="zh-CN" altLang="en-US" dirty="0" smtClean="0">
                  <a:solidFill>
                    <a:srgbClr val="333333"/>
                  </a:solidFill>
                  <a:latin typeface="黑体" pitchFamily="2" charset="-122"/>
                  <a:ea typeface="黑体" pitchFamily="2" charset="-122"/>
                </a:rPr>
                <a:t>更新文献题录信息</a:t>
              </a:r>
              <a:endParaRPr lang="zh-CN" altLang="en-US" dirty="0">
                <a:solidFill>
                  <a:srgbClr val="333333"/>
                </a:solidFill>
                <a:latin typeface="黑体" pitchFamily="2" charset="-122"/>
                <a:ea typeface="黑体" pitchFamily="2" charset="-122"/>
              </a:endParaRPr>
            </a:p>
          </p:txBody>
        </p:sp>
      </p:grpSp>
      <p:grpSp>
        <p:nvGrpSpPr>
          <p:cNvPr id="8" name="Group 39"/>
          <p:cNvGrpSpPr>
            <a:grpSpLocks/>
          </p:cNvGrpSpPr>
          <p:nvPr/>
        </p:nvGrpSpPr>
        <p:grpSpPr bwMode="auto">
          <a:xfrm>
            <a:off x="7380264" y="3284984"/>
            <a:ext cx="1080168" cy="1008064"/>
            <a:chOff x="2381" y="2341"/>
            <a:chExt cx="802" cy="635"/>
          </a:xfrm>
        </p:grpSpPr>
        <p:grpSp>
          <p:nvGrpSpPr>
            <p:cNvPr id="9" name="Group 40"/>
            <p:cNvGrpSpPr>
              <a:grpSpLocks/>
            </p:cNvGrpSpPr>
            <p:nvPr/>
          </p:nvGrpSpPr>
          <p:grpSpPr bwMode="auto">
            <a:xfrm>
              <a:off x="2381" y="2341"/>
              <a:ext cx="181" cy="499"/>
              <a:chOff x="2381" y="2341"/>
              <a:chExt cx="181" cy="499"/>
            </a:xfrm>
          </p:grpSpPr>
          <p:sp>
            <p:nvSpPr>
              <p:cNvPr id="116779" name="Line 41"/>
              <p:cNvSpPr>
                <a:spLocks noChangeShapeType="1"/>
              </p:cNvSpPr>
              <p:nvPr/>
            </p:nvSpPr>
            <p:spPr bwMode="auto">
              <a:xfrm>
                <a:off x="2381" y="2341"/>
                <a:ext cx="0" cy="499"/>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6780" name="Line 42"/>
              <p:cNvSpPr>
                <a:spLocks noChangeShapeType="1"/>
              </p:cNvSpPr>
              <p:nvPr/>
            </p:nvSpPr>
            <p:spPr bwMode="auto">
              <a:xfrm>
                <a:off x="2381" y="2840"/>
                <a:ext cx="181" cy="0"/>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grpSp>
        <p:sp>
          <p:nvSpPr>
            <p:cNvPr id="116778" name="Rectangle 43"/>
            <p:cNvSpPr>
              <a:spLocks noChangeArrowheads="1"/>
            </p:cNvSpPr>
            <p:nvPr/>
          </p:nvSpPr>
          <p:spPr bwMode="auto">
            <a:xfrm>
              <a:off x="2562" y="2703"/>
              <a:ext cx="621" cy="273"/>
            </a:xfrm>
            <a:prstGeom prst="rect">
              <a:avLst/>
            </a:prstGeom>
            <a:solidFill>
              <a:schemeClr val="bg1"/>
            </a:solidFill>
            <a:ln w="12700">
              <a:solidFill>
                <a:srgbClr val="FF0000"/>
              </a:solidFill>
              <a:miter lim="800000"/>
              <a:headEnd/>
              <a:tailEnd/>
            </a:ln>
            <a:extLst/>
          </p:spPr>
          <p:txBody>
            <a:bodyPr wrap="none" anchor="ctr"/>
            <a:lstStyle/>
            <a:p>
              <a:pPr algn="ctr"/>
              <a:r>
                <a:rPr lang="zh-CN" altLang="en-US" dirty="0" smtClean="0">
                  <a:solidFill>
                    <a:srgbClr val="333333"/>
                  </a:solidFill>
                  <a:latin typeface="黑体" pitchFamily="2" charset="-122"/>
                  <a:ea typeface="黑体" pitchFamily="2" charset="-122"/>
                </a:rPr>
                <a:t>导出</a:t>
              </a:r>
              <a:endParaRPr lang="zh-CN" altLang="en-US" dirty="0">
                <a:solidFill>
                  <a:srgbClr val="333333"/>
                </a:solidFill>
                <a:latin typeface="黑体" pitchFamily="2" charset="-122"/>
                <a:ea typeface="黑体" pitchFamily="2" charset="-122"/>
              </a:endParaRPr>
            </a:p>
          </p:txBody>
        </p:sp>
      </p:grpSp>
      <p:grpSp>
        <p:nvGrpSpPr>
          <p:cNvPr id="10" name="Group 44"/>
          <p:cNvGrpSpPr>
            <a:grpSpLocks/>
          </p:cNvGrpSpPr>
          <p:nvPr/>
        </p:nvGrpSpPr>
        <p:grpSpPr bwMode="auto">
          <a:xfrm>
            <a:off x="2843808" y="3645025"/>
            <a:ext cx="2736850" cy="2159606"/>
            <a:chOff x="2154" y="2341"/>
            <a:chExt cx="1724" cy="851"/>
          </a:xfrm>
        </p:grpSpPr>
        <p:grpSp>
          <p:nvGrpSpPr>
            <p:cNvPr id="11" name="Group 45"/>
            <p:cNvGrpSpPr>
              <a:grpSpLocks/>
            </p:cNvGrpSpPr>
            <p:nvPr/>
          </p:nvGrpSpPr>
          <p:grpSpPr bwMode="auto">
            <a:xfrm>
              <a:off x="2154" y="2341"/>
              <a:ext cx="408" cy="772"/>
              <a:chOff x="2154" y="2341"/>
              <a:chExt cx="408" cy="772"/>
            </a:xfrm>
          </p:grpSpPr>
          <p:sp>
            <p:nvSpPr>
              <p:cNvPr id="116775" name="Line 46"/>
              <p:cNvSpPr>
                <a:spLocks noChangeShapeType="1"/>
              </p:cNvSpPr>
              <p:nvPr/>
            </p:nvSpPr>
            <p:spPr bwMode="auto">
              <a:xfrm>
                <a:off x="2154" y="2341"/>
                <a:ext cx="0" cy="772"/>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6776" name="Line 47"/>
              <p:cNvSpPr>
                <a:spLocks noChangeShapeType="1"/>
              </p:cNvSpPr>
              <p:nvPr/>
            </p:nvSpPr>
            <p:spPr bwMode="auto">
              <a:xfrm>
                <a:off x="2154" y="3113"/>
                <a:ext cx="408" cy="0"/>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grpSp>
        <p:sp>
          <p:nvSpPr>
            <p:cNvPr id="116774" name="Rectangle 48"/>
            <p:cNvSpPr>
              <a:spLocks noChangeArrowheads="1"/>
            </p:cNvSpPr>
            <p:nvPr/>
          </p:nvSpPr>
          <p:spPr bwMode="auto">
            <a:xfrm>
              <a:off x="2562" y="3050"/>
              <a:ext cx="1316" cy="142"/>
            </a:xfrm>
            <a:prstGeom prst="rect">
              <a:avLst/>
            </a:prstGeom>
            <a:noFill/>
            <a:ln w="127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zh-CN" altLang="en-US" dirty="0">
                  <a:latin typeface="黑体" pitchFamily="2" charset="-122"/>
                  <a:ea typeface="黑体" pitchFamily="2" charset="-122"/>
                </a:rPr>
                <a:t>去除</a:t>
              </a:r>
              <a:r>
                <a:rPr lang="en-US" altLang="zh-CN" dirty="0">
                  <a:ea typeface="黑体" pitchFamily="2" charset="-122"/>
                </a:rPr>
                <a:t>Endnote</a:t>
              </a:r>
              <a:r>
                <a:rPr lang="zh-CN" altLang="en-US" dirty="0">
                  <a:latin typeface="黑体" pitchFamily="2" charset="-122"/>
                  <a:ea typeface="黑体" pitchFamily="2" charset="-122"/>
                </a:rPr>
                <a:t>标记</a:t>
              </a:r>
            </a:p>
          </p:txBody>
        </p:sp>
      </p:grpSp>
      <p:grpSp>
        <p:nvGrpSpPr>
          <p:cNvPr id="12" name="Group 49"/>
          <p:cNvGrpSpPr>
            <a:grpSpLocks/>
          </p:cNvGrpSpPr>
          <p:nvPr/>
        </p:nvGrpSpPr>
        <p:grpSpPr bwMode="auto">
          <a:xfrm>
            <a:off x="5796136" y="3429000"/>
            <a:ext cx="2952328" cy="1442789"/>
            <a:chOff x="1927" y="2341"/>
            <a:chExt cx="1951" cy="1181"/>
          </a:xfrm>
        </p:grpSpPr>
        <p:grpSp>
          <p:nvGrpSpPr>
            <p:cNvPr id="13" name="Group 50"/>
            <p:cNvGrpSpPr>
              <a:grpSpLocks/>
            </p:cNvGrpSpPr>
            <p:nvPr/>
          </p:nvGrpSpPr>
          <p:grpSpPr bwMode="auto">
            <a:xfrm>
              <a:off x="1927" y="2341"/>
              <a:ext cx="635" cy="1044"/>
              <a:chOff x="1927" y="2341"/>
              <a:chExt cx="635" cy="1044"/>
            </a:xfrm>
          </p:grpSpPr>
          <p:sp>
            <p:nvSpPr>
              <p:cNvPr id="116771" name="Line 51"/>
              <p:cNvSpPr>
                <a:spLocks noChangeShapeType="1"/>
              </p:cNvSpPr>
              <p:nvPr/>
            </p:nvSpPr>
            <p:spPr bwMode="auto">
              <a:xfrm>
                <a:off x="1927" y="2341"/>
                <a:ext cx="0" cy="1044"/>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6772" name="Line 52"/>
              <p:cNvSpPr>
                <a:spLocks noChangeShapeType="1"/>
              </p:cNvSpPr>
              <p:nvPr/>
            </p:nvSpPr>
            <p:spPr bwMode="auto">
              <a:xfrm>
                <a:off x="1927" y="3385"/>
                <a:ext cx="635" cy="0"/>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grpSp>
        <p:sp>
          <p:nvSpPr>
            <p:cNvPr id="116770" name="Rectangle 53"/>
            <p:cNvSpPr>
              <a:spLocks noChangeArrowheads="1"/>
            </p:cNvSpPr>
            <p:nvPr/>
          </p:nvSpPr>
          <p:spPr bwMode="auto">
            <a:xfrm>
              <a:off x="2562" y="3249"/>
              <a:ext cx="1316" cy="273"/>
            </a:xfrm>
            <a:prstGeom prst="rect">
              <a:avLst/>
            </a:prstGeom>
            <a:noFill/>
            <a:ln w="127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zh-CN" altLang="en-US" dirty="0">
                  <a:latin typeface="黑体" pitchFamily="2" charset="-122"/>
                  <a:ea typeface="黑体" pitchFamily="2" charset="-122"/>
                </a:rPr>
                <a:t>取消自动格式转换</a:t>
              </a:r>
            </a:p>
          </p:txBody>
        </p:sp>
      </p:grpSp>
      <p:grpSp>
        <p:nvGrpSpPr>
          <p:cNvPr id="14" name="Group 54"/>
          <p:cNvGrpSpPr>
            <a:grpSpLocks/>
          </p:cNvGrpSpPr>
          <p:nvPr/>
        </p:nvGrpSpPr>
        <p:grpSpPr bwMode="auto">
          <a:xfrm>
            <a:off x="0" y="3501008"/>
            <a:ext cx="1873250" cy="1873567"/>
            <a:chOff x="158" y="2341"/>
            <a:chExt cx="1180" cy="591"/>
          </a:xfrm>
        </p:grpSpPr>
        <p:grpSp>
          <p:nvGrpSpPr>
            <p:cNvPr id="15" name="Group 55"/>
            <p:cNvGrpSpPr>
              <a:grpSpLocks/>
            </p:cNvGrpSpPr>
            <p:nvPr/>
          </p:nvGrpSpPr>
          <p:grpSpPr bwMode="auto">
            <a:xfrm>
              <a:off x="1202" y="2341"/>
              <a:ext cx="136" cy="499"/>
              <a:chOff x="1247" y="2341"/>
              <a:chExt cx="91" cy="499"/>
            </a:xfrm>
          </p:grpSpPr>
          <p:sp>
            <p:nvSpPr>
              <p:cNvPr id="116767" name="Line 56"/>
              <p:cNvSpPr>
                <a:spLocks noChangeShapeType="1"/>
              </p:cNvSpPr>
              <p:nvPr/>
            </p:nvSpPr>
            <p:spPr bwMode="auto">
              <a:xfrm>
                <a:off x="1338" y="2341"/>
                <a:ext cx="0" cy="499"/>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6768" name="Line 57"/>
              <p:cNvSpPr>
                <a:spLocks noChangeShapeType="1"/>
              </p:cNvSpPr>
              <p:nvPr/>
            </p:nvSpPr>
            <p:spPr bwMode="auto">
              <a:xfrm>
                <a:off x="1247" y="2840"/>
                <a:ext cx="91" cy="0"/>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grpSp>
        <p:sp>
          <p:nvSpPr>
            <p:cNvPr id="116766" name="Rectangle 58"/>
            <p:cNvSpPr>
              <a:spLocks noChangeArrowheads="1"/>
            </p:cNvSpPr>
            <p:nvPr/>
          </p:nvSpPr>
          <p:spPr bwMode="auto">
            <a:xfrm>
              <a:off x="158" y="2811"/>
              <a:ext cx="1044" cy="121"/>
            </a:xfrm>
            <a:prstGeom prst="rect">
              <a:avLst/>
            </a:prstGeom>
            <a:noFill/>
            <a:ln w="127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zh-CN" altLang="en-US" dirty="0" smtClean="0">
                  <a:solidFill>
                    <a:srgbClr val="333333"/>
                  </a:solidFill>
                  <a:latin typeface="黑体" pitchFamily="2" charset="-122"/>
                  <a:ea typeface="黑体" pitchFamily="2" charset="-122"/>
                </a:rPr>
                <a:t>编辑已插入</a:t>
              </a:r>
              <a:r>
                <a:rPr lang="zh-CN" altLang="en-US" dirty="0">
                  <a:solidFill>
                    <a:srgbClr val="333333"/>
                  </a:solidFill>
                  <a:latin typeface="黑体" pitchFamily="2" charset="-122"/>
                  <a:ea typeface="黑体" pitchFamily="2" charset="-122"/>
                </a:rPr>
                <a:t>文献</a:t>
              </a:r>
            </a:p>
          </p:txBody>
        </p:sp>
      </p:grpSp>
      <p:grpSp>
        <p:nvGrpSpPr>
          <p:cNvPr id="16" name="Group 59"/>
          <p:cNvGrpSpPr>
            <a:grpSpLocks/>
          </p:cNvGrpSpPr>
          <p:nvPr/>
        </p:nvGrpSpPr>
        <p:grpSpPr bwMode="auto">
          <a:xfrm>
            <a:off x="251520" y="3645024"/>
            <a:ext cx="1944216" cy="1081410"/>
            <a:chOff x="158" y="2341"/>
            <a:chExt cx="1361" cy="908"/>
          </a:xfrm>
        </p:grpSpPr>
        <p:grpSp>
          <p:nvGrpSpPr>
            <p:cNvPr id="17" name="Group 60"/>
            <p:cNvGrpSpPr>
              <a:grpSpLocks/>
            </p:cNvGrpSpPr>
            <p:nvPr/>
          </p:nvGrpSpPr>
          <p:grpSpPr bwMode="auto">
            <a:xfrm>
              <a:off x="1202" y="2341"/>
              <a:ext cx="317" cy="772"/>
              <a:chOff x="1247" y="2341"/>
              <a:chExt cx="272" cy="772"/>
            </a:xfrm>
          </p:grpSpPr>
          <p:sp>
            <p:nvSpPr>
              <p:cNvPr id="116763" name="Line 61"/>
              <p:cNvSpPr>
                <a:spLocks noChangeShapeType="1"/>
              </p:cNvSpPr>
              <p:nvPr/>
            </p:nvSpPr>
            <p:spPr bwMode="auto">
              <a:xfrm>
                <a:off x="1519" y="2341"/>
                <a:ext cx="0" cy="772"/>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6764" name="Line 62"/>
              <p:cNvSpPr>
                <a:spLocks noChangeShapeType="1"/>
              </p:cNvSpPr>
              <p:nvPr/>
            </p:nvSpPr>
            <p:spPr bwMode="auto">
              <a:xfrm>
                <a:off x="1247" y="3113"/>
                <a:ext cx="272" cy="0"/>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grpSp>
        <p:sp>
          <p:nvSpPr>
            <p:cNvPr id="116762" name="Rectangle 63"/>
            <p:cNvSpPr>
              <a:spLocks noChangeArrowheads="1"/>
            </p:cNvSpPr>
            <p:nvPr/>
          </p:nvSpPr>
          <p:spPr bwMode="auto">
            <a:xfrm>
              <a:off x="158" y="2885"/>
              <a:ext cx="1044" cy="364"/>
            </a:xfrm>
            <a:prstGeom prst="rect">
              <a:avLst/>
            </a:prstGeom>
            <a:noFill/>
            <a:ln w="127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zh-CN" altLang="en-US" dirty="0" smtClean="0">
                  <a:solidFill>
                    <a:srgbClr val="333333"/>
                  </a:solidFill>
                  <a:latin typeface="黑体" pitchFamily="2" charset="-122"/>
                  <a:ea typeface="黑体" pitchFamily="2" charset="-122"/>
                </a:rPr>
                <a:t>编辑文献信息</a:t>
              </a:r>
              <a:endParaRPr lang="zh-CN" altLang="en-US" dirty="0">
                <a:solidFill>
                  <a:srgbClr val="333333"/>
                </a:solidFill>
                <a:latin typeface="黑体" pitchFamily="2" charset="-122"/>
                <a:ea typeface="黑体" pitchFamily="2" charset="-122"/>
              </a:endParaRPr>
            </a:p>
          </p:txBody>
        </p:sp>
      </p:grpSp>
      <p:grpSp>
        <p:nvGrpSpPr>
          <p:cNvPr id="18" name="组合 49"/>
          <p:cNvGrpSpPr/>
          <p:nvPr/>
        </p:nvGrpSpPr>
        <p:grpSpPr>
          <a:xfrm>
            <a:off x="1835697" y="2123564"/>
            <a:ext cx="2736303" cy="1089411"/>
            <a:chOff x="1331641" y="1180028"/>
            <a:chExt cx="2736303" cy="1960940"/>
          </a:xfrm>
        </p:grpSpPr>
        <p:grpSp>
          <p:nvGrpSpPr>
            <p:cNvPr id="19" name="Group 4"/>
            <p:cNvGrpSpPr>
              <a:grpSpLocks/>
            </p:cNvGrpSpPr>
            <p:nvPr/>
          </p:nvGrpSpPr>
          <p:grpSpPr bwMode="auto">
            <a:xfrm>
              <a:off x="1331641" y="1196752"/>
              <a:ext cx="2592287" cy="1944216"/>
              <a:chOff x="431" y="572"/>
              <a:chExt cx="2041" cy="1588"/>
            </a:xfrm>
          </p:grpSpPr>
          <p:grpSp>
            <p:nvGrpSpPr>
              <p:cNvPr id="20" name="Group 5"/>
              <p:cNvGrpSpPr>
                <a:grpSpLocks/>
              </p:cNvGrpSpPr>
              <p:nvPr/>
            </p:nvGrpSpPr>
            <p:grpSpPr bwMode="auto">
              <a:xfrm>
                <a:off x="431" y="709"/>
                <a:ext cx="725" cy="1451"/>
                <a:chOff x="431" y="709"/>
                <a:chExt cx="725" cy="1451"/>
              </a:xfrm>
            </p:grpSpPr>
            <p:sp>
              <p:nvSpPr>
                <p:cNvPr id="116807" name="Line 6"/>
                <p:cNvSpPr>
                  <a:spLocks noChangeShapeType="1"/>
                </p:cNvSpPr>
                <p:nvPr/>
              </p:nvSpPr>
              <p:spPr bwMode="auto">
                <a:xfrm flipV="1">
                  <a:off x="431" y="709"/>
                  <a:ext cx="0" cy="1451"/>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6808" name="Line 7"/>
                <p:cNvSpPr>
                  <a:spLocks noChangeShapeType="1"/>
                </p:cNvSpPr>
                <p:nvPr/>
              </p:nvSpPr>
              <p:spPr bwMode="auto">
                <a:xfrm>
                  <a:off x="431" y="709"/>
                  <a:ext cx="725" cy="0"/>
                </a:xfrm>
                <a:prstGeom prst="line">
                  <a:avLst/>
                </a:prstGeom>
                <a:noFill/>
                <a:ln w="254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zh-CN" altLang="en-US"/>
                </a:p>
              </p:txBody>
            </p:sp>
          </p:grpSp>
          <p:sp>
            <p:nvSpPr>
              <p:cNvPr id="116806" name="Rectangle 8"/>
              <p:cNvSpPr>
                <a:spLocks noChangeArrowheads="1"/>
              </p:cNvSpPr>
              <p:nvPr/>
            </p:nvSpPr>
            <p:spPr bwMode="auto">
              <a:xfrm>
                <a:off x="1156" y="572"/>
                <a:ext cx="1316" cy="529"/>
              </a:xfrm>
              <a:prstGeom prst="rect">
                <a:avLst/>
              </a:prstGeom>
              <a:noFill/>
              <a:ln w="127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zh-CN">
                  <a:solidFill>
                    <a:srgbClr val="333333"/>
                  </a:solidFill>
                  <a:latin typeface="黑体" pitchFamily="2" charset="-122"/>
                  <a:ea typeface="黑体" pitchFamily="2" charset="-122"/>
                </a:endParaRPr>
              </a:p>
            </p:txBody>
          </p:sp>
        </p:grpSp>
        <p:sp>
          <p:nvSpPr>
            <p:cNvPr id="116754" name="Rectangle 74"/>
            <p:cNvSpPr>
              <a:spLocks noChangeArrowheads="1"/>
            </p:cNvSpPr>
            <p:nvPr/>
          </p:nvSpPr>
          <p:spPr bwMode="auto">
            <a:xfrm>
              <a:off x="2267744" y="1180028"/>
              <a:ext cx="1800200" cy="664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zh-CN" altLang="en-US" dirty="0">
                  <a:solidFill>
                    <a:srgbClr val="333333"/>
                  </a:solidFill>
                  <a:latin typeface="黑体" pitchFamily="2" charset="-122"/>
                  <a:ea typeface="黑体" pitchFamily="2" charset="-122"/>
                </a:rPr>
                <a:t>转</a:t>
              </a:r>
              <a:r>
                <a:rPr lang="en-US" altLang="zh-CN" dirty="0">
                  <a:solidFill>
                    <a:srgbClr val="333333"/>
                  </a:solidFill>
                  <a:ea typeface="黑体" pitchFamily="2" charset="-122"/>
                </a:rPr>
                <a:t>Endnote</a:t>
              </a:r>
              <a:r>
                <a:rPr lang="zh-CN" altLang="en-US" dirty="0">
                  <a:solidFill>
                    <a:srgbClr val="333333"/>
                  </a:solidFill>
                  <a:latin typeface="黑体" pitchFamily="2" charset="-122"/>
                  <a:ea typeface="黑体" pitchFamily="2" charset="-122"/>
                </a:rPr>
                <a:t>界面</a:t>
              </a:r>
            </a:p>
          </p:txBody>
        </p:sp>
      </p:grpSp>
    </p:spTree>
    <p:extLst>
      <p:ext uri="{BB962C8B-B14F-4D97-AF65-F5344CB8AC3E}">
        <p14:creationId xmlns:p14="http://schemas.microsoft.com/office/powerpoint/2010/main" xmlns="" val="4142732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835696" y="1700808"/>
            <a:ext cx="6192688" cy="2857520"/>
          </a:xfrm>
        </p:spPr>
        <p:txBody>
          <a:bodyPr/>
          <a:lstStyle/>
          <a:p>
            <a:pPr>
              <a:lnSpc>
                <a:spcPct val="200000"/>
              </a:lnSpc>
            </a:pPr>
            <a:r>
              <a:rPr lang="zh-CN" altLang="en-US" sz="2400" dirty="0" smtClean="0">
                <a:latin typeface="+mn-ea"/>
              </a:rPr>
              <a:t>最简单的方法，直接拖拽</a:t>
            </a:r>
            <a:endParaRPr lang="en-US" altLang="zh-CN" sz="2400" dirty="0" smtClean="0">
              <a:latin typeface="+mn-ea"/>
            </a:endParaRPr>
          </a:p>
          <a:p>
            <a:pPr>
              <a:lnSpc>
                <a:spcPct val="200000"/>
              </a:lnSpc>
            </a:pPr>
            <a:r>
              <a:rPr lang="zh-CN" altLang="en-US" sz="2400" dirty="0" smtClean="0">
                <a:latin typeface="+mn-ea"/>
              </a:rPr>
              <a:t>使用</a:t>
            </a:r>
            <a:r>
              <a:rPr lang="en-US" altLang="zh-CN" sz="2400" dirty="0" smtClean="0">
                <a:latin typeface="+mn-ea"/>
              </a:rPr>
              <a:t>WORD </a:t>
            </a:r>
            <a:r>
              <a:rPr lang="zh-CN" altLang="en-US" sz="2400" dirty="0" smtClean="0">
                <a:latin typeface="+mn-ea"/>
              </a:rPr>
              <a:t>中的</a:t>
            </a:r>
            <a:r>
              <a:rPr lang="en-US" altLang="zh-CN" sz="2400" dirty="0" smtClean="0">
                <a:latin typeface="+mn-ea"/>
              </a:rPr>
              <a:t>Insert Citation</a:t>
            </a:r>
            <a:r>
              <a:rPr lang="zh-CN" altLang="en-US" sz="2400" dirty="0" smtClean="0">
                <a:latin typeface="+mn-ea"/>
              </a:rPr>
              <a:t>按钮</a:t>
            </a:r>
            <a:endParaRPr lang="en-US" altLang="zh-CN" sz="2400" dirty="0" smtClean="0">
              <a:latin typeface="+mn-ea"/>
            </a:endParaRPr>
          </a:p>
          <a:p>
            <a:pPr>
              <a:lnSpc>
                <a:spcPct val="200000"/>
              </a:lnSpc>
            </a:pPr>
            <a:r>
              <a:rPr lang="zh-CN" altLang="en-US" sz="2400" dirty="0" smtClean="0">
                <a:latin typeface="+mn-ea"/>
              </a:rPr>
              <a:t>使用</a:t>
            </a:r>
            <a:r>
              <a:rPr lang="en-US" altLang="zh-CN" sz="2400" dirty="0" smtClean="0">
                <a:latin typeface="+mn-ea"/>
              </a:rPr>
              <a:t>Endnote</a:t>
            </a:r>
            <a:r>
              <a:rPr lang="zh-CN" altLang="en-US" sz="2400" dirty="0" smtClean="0">
                <a:latin typeface="+mn-ea"/>
              </a:rPr>
              <a:t>中的</a:t>
            </a:r>
            <a:r>
              <a:rPr lang="en-US" altLang="zh-CN" sz="2400" dirty="0" smtClean="0">
                <a:latin typeface="+mn-ea"/>
              </a:rPr>
              <a:t>Insert Citation </a:t>
            </a:r>
            <a:r>
              <a:rPr lang="zh-CN" altLang="en-US" sz="2400" dirty="0" smtClean="0">
                <a:latin typeface="+mn-ea"/>
              </a:rPr>
              <a:t>按钮</a:t>
            </a:r>
            <a:endParaRPr lang="zh-CN" altLang="en-US" sz="2400" dirty="0">
              <a:latin typeface="+mn-ea"/>
            </a:endParaRPr>
          </a:p>
        </p:txBody>
      </p:sp>
      <p:sp>
        <p:nvSpPr>
          <p:cNvPr id="4" name="Rectangle 4"/>
          <p:cNvSpPr>
            <a:spLocks noGrp="1" noChangeArrowheads="1"/>
          </p:cNvSpPr>
          <p:nvPr>
            <p:ph type="title"/>
          </p:nvPr>
        </p:nvSpPr>
        <p:spPr>
          <a:xfrm>
            <a:off x="500034" y="287685"/>
            <a:ext cx="8229600" cy="981075"/>
          </a:xfrm>
          <a:noFill/>
        </p:spPr>
        <p:txBody>
          <a:bodyPr/>
          <a:lstStyle/>
          <a:p>
            <a:pPr eaLnBrk="1" hangingPunct="1"/>
            <a:r>
              <a:rPr lang="zh-CN" altLang="en-US" sz="2800" dirty="0" smtClean="0"/>
              <a:t>第四步：写作</a:t>
            </a:r>
            <a:r>
              <a:rPr lang="en-US" altLang="zh-CN" sz="2800" dirty="0" smtClean="0"/>
              <a:t>-</a:t>
            </a:r>
            <a:r>
              <a:rPr lang="zh-CN" altLang="en-US" sz="2800" dirty="0" smtClean="0"/>
              <a:t>插入参考文献</a:t>
            </a:r>
          </a:p>
        </p:txBody>
      </p:sp>
      <p:pic>
        <p:nvPicPr>
          <p:cNvPr id="13313" name="Picture 1"/>
          <p:cNvPicPr>
            <a:picLocks noChangeAspect="1" noChangeArrowheads="1"/>
          </p:cNvPicPr>
          <p:nvPr/>
        </p:nvPicPr>
        <p:blipFill>
          <a:blip r:embed="rId2" cstate="print"/>
          <a:srcRect t="6516" r="95300" b="81671"/>
          <a:stretch>
            <a:fillRect/>
          </a:stretch>
        </p:blipFill>
        <p:spPr bwMode="auto">
          <a:xfrm>
            <a:off x="7380312" y="2492896"/>
            <a:ext cx="611560" cy="864096"/>
          </a:xfrm>
          <a:prstGeom prst="rect">
            <a:avLst/>
          </a:prstGeom>
          <a:noFill/>
          <a:ln w="9525">
            <a:noFill/>
            <a:miter lim="800000"/>
            <a:headEnd/>
            <a:tailEnd/>
          </a:ln>
        </p:spPr>
      </p:pic>
      <p:pic>
        <p:nvPicPr>
          <p:cNvPr id="13315" name="Picture 3" descr="C:\Users\liyang\AppData\Roaming\Tencent\Users\124618365\QQ\WinTemp\RichOle\2F~PRG]`H@O{(7R3[E88@OK.png"/>
          <p:cNvPicPr>
            <a:picLocks noChangeAspect="1" noChangeArrowheads="1"/>
          </p:cNvPicPr>
          <p:nvPr/>
        </p:nvPicPr>
        <p:blipFill>
          <a:blip r:embed="rId3" cstate="print"/>
          <a:srcRect/>
          <a:stretch>
            <a:fillRect/>
          </a:stretch>
        </p:blipFill>
        <p:spPr bwMode="auto">
          <a:xfrm>
            <a:off x="7740352" y="3501008"/>
            <a:ext cx="810947" cy="792088"/>
          </a:xfrm>
          <a:prstGeom prst="rect">
            <a:avLst/>
          </a:prstGeom>
          <a:noFill/>
        </p:spPr>
      </p:pic>
    </p:spTree>
    <p:extLst>
      <p:ext uri="{BB962C8B-B14F-4D97-AF65-F5344CB8AC3E}">
        <p14:creationId xmlns:p14="http://schemas.microsoft.com/office/powerpoint/2010/main" xmlns="" val="140012998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cstate="print"/>
          <a:srcRect l="18817" t="9580" r="4810" b="7234"/>
          <a:stretch>
            <a:fillRect/>
          </a:stretch>
        </p:blipFill>
        <p:spPr bwMode="auto">
          <a:xfrm>
            <a:off x="107504" y="1340768"/>
            <a:ext cx="8936692" cy="5472608"/>
          </a:xfrm>
          <a:prstGeom prst="rect">
            <a:avLst/>
          </a:prstGeom>
          <a:noFill/>
          <a:ln w="9525">
            <a:noFill/>
            <a:miter lim="800000"/>
            <a:headEnd/>
            <a:tailEnd/>
          </a:ln>
        </p:spPr>
      </p:pic>
      <p:grpSp>
        <p:nvGrpSpPr>
          <p:cNvPr id="2" name="组合 10"/>
          <p:cNvGrpSpPr/>
          <p:nvPr/>
        </p:nvGrpSpPr>
        <p:grpSpPr>
          <a:xfrm>
            <a:off x="2987824" y="2924944"/>
            <a:ext cx="3714744" cy="832158"/>
            <a:chOff x="-965776" y="3088756"/>
            <a:chExt cx="3714744" cy="832158"/>
          </a:xfrm>
        </p:grpSpPr>
        <p:sp>
          <p:nvSpPr>
            <p:cNvPr id="8" name="TextBox 7"/>
            <p:cNvSpPr txBox="1"/>
            <p:nvPr/>
          </p:nvSpPr>
          <p:spPr>
            <a:xfrm>
              <a:off x="-965776" y="3520804"/>
              <a:ext cx="3714744" cy="400110"/>
            </a:xfrm>
            <a:prstGeom prst="rect">
              <a:avLst/>
            </a:prstGeom>
            <a:solidFill>
              <a:schemeClr val="accent1"/>
            </a:solidFill>
          </p:spPr>
          <p:txBody>
            <a:bodyPr wrap="square" rtlCol="0">
              <a:spAutoFit/>
            </a:bodyPr>
            <a:lstStyle/>
            <a:p>
              <a:r>
                <a:rPr lang="zh-CN" altLang="en-US" sz="2000" b="1" dirty="0" smtClean="0">
                  <a:solidFill>
                    <a:srgbClr val="FF0000"/>
                  </a:solidFill>
                </a:rPr>
                <a:t>将光标放在欲插入文献的位置</a:t>
              </a:r>
              <a:endParaRPr lang="zh-CN" altLang="en-US" sz="2000" b="1" dirty="0">
                <a:solidFill>
                  <a:srgbClr val="FF0000"/>
                </a:solidFill>
              </a:endParaRPr>
            </a:p>
          </p:txBody>
        </p:sp>
        <p:cxnSp>
          <p:nvCxnSpPr>
            <p:cNvPr id="10" name="直接箭头连接符 9"/>
            <p:cNvCxnSpPr/>
            <p:nvPr/>
          </p:nvCxnSpPr>
          <p:spPr>
            <a:xfrm rot="5400000" flipH="1" flipV="1">
              <a:off x="764920" y="3302276"/>
              <a:ext cx="42862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4741774" y="1747058"/>
            <a:ext cx="284612"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578" name="Picture 2"/>
          <p:cNvPicPr>
            <a:picLocks noChangeAspect="1" noChangeArrowheads="1"/>
          </p:cNvPicPr>
          <p:nvPr/>
        </p:nvPicPr>
        <p:blipFill>
          <a:blip r:embed="rId3" cstate="print"/>
          <a:srcRect l="21030" r="20859" b="36017"/>
          <a:stretch>
            <a:fillRect/>
          </a:stretch>
        </p:blipFill>
        <p:spPr bwMode="auto">
          <a:xfrm>
            <a:off x="971600" y="1772816"/>
            <a:ext cx="7560840" cy="4680520"/>
          </a:xfrm>
          <a:prstGeom prst="rect">
            <a:avLst/>
          </a:prstGeom>
          <a:noFill/>
          <a:ln w="9525">
            <a:noFill/>
            <a:miter lim="800000"/>
            <a:headEnd/>
            <a:tailEnd/>
          </a:ln>
        </p:spPr>
      </p:pic>
      <p:sp>
        <p:nvSpPr>
          <p:cNvPr id="19" name="Rectangle 14"/>
          <p:cNvSpPr>
            <a:spLocks noChangeArrowheads="1"/>
          </p:cNvSpPr>
          <p:nvPr/>
        </p:nvSpPr>
        <p:spPr bwMode="auto">
          <a:xfrm>
            <a:off x="2051720" y="4869160"/>
            <a:ext cx="5400600" cy="576064"/>
          </a:xfrm>
          <a:prstGeom prst="rect">
            <a:avLst/>
          </a:prstGeom>
          <a:noFill/>
          <a:ln w="38100" algn="ctr">
            <a:solidFill>
              <a:srgbClr val="FF3300"/>
            </a:solidFill>
            <a:miter lim="800000"/>
            <a:headEnd/>
            <a:tailEnd/>
          </a:ln>
        </p:spPr>
        <p:txBody>
          <a:bodyPr wrap="none" anchor="ctr"/>
          <a:lstStyle/>
          <a:p>
            <a:pPr algn="ctr"/>
            <a:endParaRPr lang="zh-CN" altLang="zh-CN" sz="2000" b="1"/>
          </a:p>
        </p:txBody>
      </p:sp>
      <p:sp>
        <p:nvSpPr>
          <p:cNvPr id="20" name="Rectangle 14"/>
          <p:cNvSpPr>
            <a:spLocks noChangeArrowheads="1"/>
          </p:cNvSpPr>
          <p:nvPr/>
        </p:nvSpPr>
        <p:spPr bwMode="auto">
          <a:xfrm>
            <a:off x="5796136" y="4221088"/>
            <a:ext cx="216024" cy="216024"/>
          </a:xfrm>
          <a:prstGeom prst="rect">
            <a:avLst/>
          </a:prstGeom>
          <a:noFill/>
          <a:ln w="38100" algn="ctr">
            <a:solidFill>
              <a:srgbClr val="FF3300"/>
            </a:solidFill>
            <a:miter lim="800000"/>
            <a:headEnd/>
            <a:tailEnd/>
          </a:ln>
        </p:spPr>
        <p:txBody>
          <a:bodyPr wrap="none" anchor="ctr"/>
          <a:lstStyle/>
          <a:p>
            <a:pPr algn="ctr"/>
            <a:endParaRPr lang="zh-CN" altLang="zh-CN" sz="2000" b="1"/>
          </a:p>
        </p:txBody>
      </p:sp>
      <p:sp>
        <p:nvSpPr>
          <p:cNvPr id="22" name="Rectangle 4"/>
          <p:cNvSpPr txBox="1">
            <a:spLocks noChangeArrowheads="1"/>
          </p:cNvSpPr>
          <p:nvPr/>
        </p:nvSpPr>
        <p:spPr bwMode="auto">
          <a:xfrm>
            <a:off x="500034" y="143669"/>
            <a:ext cx="8229600" cy="981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dirty="0" smtClean="0">
                <a:ln>
                  <a:noFill/>
                </a:ln>
                <a:solidFill>
                  <a:schemeClr val="bg1"/>
                </a:solidFill>
                <a:effectLst/>
                <a:uLnTx/>
                <a:uFillTx/>
                <a:latin typeface="+mj-lt"/>
                <a:ea typeface="+mj-ea"/>
                <a:cs typeface="+mj-cs"/>
              </a:rPr>
              <a:t>第四步：写作</a:t>
            </a:r>
            <a:r>
              <a:rPr kumimoji="0" lang="en-US" altLang="zh-CN" sz="2800" b="1" i="0" u="none" strike="noStrike" kern="0" cap="none" spc="0" normalizeH="0" baseline="0" noProof="0" dirty="0" smtClean="0">
                <a:ln>
                  <a:noFill/>
                </a:ln>
                <a:solidFill>
                  <a:schemeClr val="bg1"/>
                </a:solidFill>
                <a:effectLst/>
                <a:uLnTx/>
                <a:uFillTx/>
                <a:latin typeface="+mj-lt"/>
                <a:ea typeface="+mj-ea"/>
                <a:cs typeface="+mj-cs"/>
              </a:rPr>
              <a:t>-</a:t>
            </a:r>
            <a:r>
              <a:rPr kumimoji="0" lang="zh-CN" altLang="en-US" sz="2800" b="1" i="0" u="none" strike="noStrike" kern="0" cap="none" spc="0" normalizeH="0" baseline="0" noProof="0" dirty="0" smtClean="0">
                <a:ln>
                  <a:noFill/>
                </a:ln>
                <a:solidFill>
                  <a:schemeClr val="bg1"/>
                </a:solidFill>
                <a:effectLst/>
                <a:uLnTx/>
                <a:uFillTx/>
                <a:latin typeface="+mj-lt"/>
                <a:ea typeface="+mj-ea"/>
                <a:cs typeface="+mj-cs"/>
              </a:rPr>
              <a:t>插入参考文献</a:t>
            </a:r>
          </a:p>
        </p:txBody>
      </p:sp>
    </p:spTree>
    <p:extLst>
      <p:ext uri="{BB962C8B-B14F-4D97-AF65-F5344CB8AC3E}">
        <p14:creationId xmlns:p14="http://schemas.microsoft.com/office/powerpoint/2010/main" xmlns="" val="408831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5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cstate="print"/>
          <a:srcRect r="11258" b="6322"/>
          <a:stretch>
            <a:fillRect/>
          </a:stretch>
        </p:blipFill>
        <p:spPr bwMode="auto">
          <a:xfrm>
            <a:off x="44359" y="1268760"/>
            <a:ext cx="9099641" cy="5400600"/>
          </a:xfrm>
          <a:prstGeom prst="rect">
            <a:avLst/>
          </a:prstGeom>
          <a:noFill/>
          <a:ln w="9525">
            <a:noFill/>
            <a:miter lim="800000"/>
            <a:headEnd/>
            <a:tailEnd/>
          </a:ln>
        </p:spPr>
      </p:pic>
      <p:sp>
        <p:nvSpPr>
          <p:cNvPr id="6" name="Rectangle 14"/>
          <p:cNvSpPr>
            <a:spLocks noChangeArrowheads="1"/>
          </p:cNvSpPr>
          <p:nvPr/>
        </p:nvSpPr>
        <p:spPr bwMode="auto">
          <a:xfrm>
            <a:off x="35496" y="1700808"/>
            <a:ext cx="504056" cy="576064"/>
          </a:xfrm>
          <a:prstGeom prst="rect">
            <a:avLst/>
          </a:prstGeom>
          <a:noFill/>
          <a:ln w="38100" algn="ctr">
            <a:solidFill>
              <a:srgbClr val="FF3300"/>
            </a:solidFill>
            <a:miter lim="800000"/>
            <a:headEnd/>
            <a:tailEnd/>
          </a:ln>
        </p:spPr>
        <p:txBody>
          <a:bodyPr wrap="none" anchor="ctr"/>
          <a:lstStyle/>
          <a:p>
            <a:pPr algn="ctr"/>
            <a:endParaRPr lang="zh-CN" altLang="zh-CN" sz="2000" b="1"/>
          </a:p>
        </p:txBody>
      </p:sp>
      <p:sp>
        <p:nvSpPr>
          <p:cNvPr id="10" name="Rectangle 4"/>
          <p:cNvSpPr txBox="1">
            <a:spLocks noChangeArrowheads="1"/>
          </p:cNvSpPr>
          <p:nvPr/>
        </p:nvSpPr>
        <p:spPr bwMode="auto">
          <a:xfrm>
            <a:off x="500034" y="143669"/>
            <a:ext cx="8229600" cy="981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dirty="0" smtClean="0">
                <a:ln>
                  <a:noFill/>
                </a:ln>
                <a:solidFill>
                  <a:schemeClr val="bg1"/>
                </a:solidFill>
                <a:effectLst/>
                <a:uLnTx/>
                <a:uFillTx/>
                <a:latin typeface="+mj-lt"/>
                <a:ea typeface="+mj-ea"/>
                <a:cs typeface="+mj-cs"/>
              </a:rPr>
              <a:t>第四步：写作</a:t>
            </a:r>
            <a:r>
              <a:rPr kumimoji="0" lang="en-US" altLang="zh-CN" sz="2800" b="1" i="0" u="none" strike="noStrike" kern="0" cap="none" spc="0" normalizeH="0" baseline="0" noProof="0" dirty="0" smtClean="0">
                <a:ln>
                  <a:noFill/>
                </a:ln>
                <a:solidFill>
                  <a:schemeClr val="bg1"/>
                </a:solidFill>
                <a:effectLst/>
                <a:uLnTx/>
                <a:uFillTx/>
                <a:latin typeface="+mj-lt"/>
                <a:ea typeface="+mj-ea"/>
                <a:cs typeface="+mj-cs"/>
              </a:rPr>
              <a:t>-</a:t>
            </a:r>
            <a:r>
              <a:rPr kumimoji="0" lang="zh-CN" altLang="en-US" sz="2800" b="1" i="0" u="none" strike="noStrike" kern="0" cap="none" spc="0" normalizeH="0" baseline="0" noProof="0" dirty="0" smtClean="0">
                <a:ln>
                  <a:noFill/>
                </a:ln>
                <a:solidFill>
                  <a:schemeClr val="bg1"/>
                </a:solidFill>
                <a:effectLst/>
                <a:uLnTx/>
                <a:uFillTx/>
                <a:latin typeface="+mj-lt"/>
                <a:ea typeface="+mj-ea"/>
                <a:cs typeface="+mj-cs"/>
              </a:rPr>
              <a:t>插入参考文献</a:t>
            </a:r>
          </a:p>
        </p:txBody>
      </p:sp>
      <p:pic>
        <p:nvPicPr>
          <p:cNvPr id="23554" name="Picture 2"/>
          <p:cNvPicPr>
            <a:picLocks noChangeAspect="1" noChangeArrowheads="1"/>
          </p:cNvPicPr>
          <p:nvPr/>
        </p:nvPicPr>
        <p:blipFill>
          <a:blip r:embed="rId3" cstate="print"/>
          <a:srcRect t="17718" r="83950" b="68875"/>
          <a:stretch>
            <a:fillRect/>
          </a:stretch>
        </p:blipFill>
        <p:spPr bwMode="auto">
          <a:xfrm>
            <a:off x="0" y="2276872"/>
            <a:ext cx="2088232" cy="980728"/>
          </a:xfrm>
          <a:prstGeom prst="rect">
            <a:avLst/>
          </a:prstGeom>
          <a:noFill/>
          <a:ln w="9525">
            <a:noFill/>
            <a:miter lim="800000"/>
            <a:headEnd/>
            <a:tailEnd/>
          </a:ln>
        </p:spPr>
      </p:pic>
      <p:pic>
        <p:nvPicPr>
          <p:cNvPr id="23555" name="Picture 3"/>
          <p:cNvPicPr>
            <a:picLocks noChangeAspect="1" noChangeArrowheads="1"/>
          </p:cNvPicPr>
          <p:nvPr/>
        </p:nvPicPr>
        <p:blipFill>
          <a:blip r:embed="rId4" cstate="print"/>
          <a:srcRect/>
          <a:stretch>
            <a:fillRect/>
          </a:stretch>
        </p:blipFill>
        <p:spPr bwMode="auto">
          <a:xfrm>
            <a:off x="1201241" y="1196752"/>
            <a:ext cx="7115175" cy="5238750"/>
          </a:xfrm>
          <a:prstGeom prst="rect">
            <a:avLst/>
          </a:prstGeom>
          <a:noFill/>
          <a:ln w="9525">
            <a:noFill/>
            <a:miter lim="800000"/>
            <a:headEnd/>
            <a:tailEnd/>
          </a:ln>
        </p:spPr>
      </p:pic>
      <p:sp>
        <p:nvSpPr>
          <p:cNvPr id="9" name="Rectangle 14"/>
          <p:cNvSpPr>
            <a:spLocks noChangeArrowheads="1"/>
          </p:cNvSpPr>
          <p:nvPr/>
        </p:nvSpPr>
        <p:spPr bwMode="auto">
          <a:xfrm>
            <a:off x="1259632" y="1556792"/>
            <a:ext cx="2088232" cy="216024"/>
          </a:xfrm>
          <a:prstGeom prst="rect">
            <a:avLst/>
          </a:prstGeom>
          <a:noFill/>
          <a:ln w="38100" algn="ctr">
            <a:solidFill>
              <a:srgbClr val="FF3300"/>
            </a:solidFill>
            <a:miter lim="800000"/>
            <a:headEnd/>
            <a:tailEnd/>
          </a:ln>
        </p:spPr>
        <p:txBody>
          <a:bodyPr wrap="none" anchor="ctr"/>
          <a:lstStyle/>
          <a:p>
            <a:pPr algn="ctr"/>
            <a:endParaRPr lang="zh-CN" altLang="zh-CN" sz="2000" b="1"/>
          </a:p>
        </p:txBody>
      </p:sp>
      <p:pic>
        <p:nvPicPr>
          <p:cNvPr id="23557" name="Picture 5" descr="C:\Users\liyang\AppData\Roaming\Tencent\Users\124618365\QQ\WinTemp\RichOle\{Y8(FATSPRC0RGA_LB%DFXO.jpg"/>
          <p:cNvPicPr>
            <a:picLocks noChangeAspect="1" noChangeArrowheads="1"/>
          </p:cNvPicPr>
          <p:nvPr/>
        </p:nvPicPr>
        <p:blipFill>
          <a:blip r:embed="rId5" cstate="print"/>
          <a:srcRect/>
          <a:stretch>
            <a:fillRect/>
          </a:stretch>
        </p:blipFill>
        <p:spPr bwMode="auto">
          <a:xfrm>
            <a:off x="1187624" y="1196752"/>
            <a:ext cx="7124700" cy="5257800"/>
          </a:xfrm>
          <a:prstGeom prst="rect">
            <a:avLst/>
          </a:prstGeom>
          <a:noFill/>
        </p:spPr>
      </p:pic>
      <p:sp>
        <p:nvSpPr>
          <p:cNvPr id="8" name="Rectangle 14"/>
          <p:cNvSpPr>
            <a:spLocks noChangeArrowheads="1"/>
          </p:cNvSpPr>
          <p:nvPr/>
        </p:nvSpPr>
        <p:spPr bwMode="auto">
          <a:xfrm>
            <a:off x="1187624" y="2060848"/>
            <a:ext cx="6912768" cy="360040"/>
          </a:xfrm>
          <a:prstGeom prst="rect">
            <a:avLst/>
          </a:prstGeom>
          <a:noFill/>
          <a:ln w="38100" algn="ctr">
            <a:solidFill>
              <a:srgbClr val="FF3300"/>
            </a:solidFill>
            <a:miter lim="800000"/>
            <a:headEnd/>
            <a:tailEnd/>
          </a:ln>
        </p:spPr>
        <p:txBody>
          <a:bodyPr wrap="none" anchor="ctr"/>
          <a:lstStyle/>
          <a:p>
            <a:pPr algn="ctr"/>
            <a:endParaRPr lang="zh-CN" altLang="zh-CN" sz="2000" b="1"/>
          </a:p>
        </p:txBody>
      </p:sp>
      <p:sp>
        <p:nvSpPr>
          <p:cNvPr id="15" name="Rectangle 14"/>
          <p:cNvSpPr>
            <a:spLocks noChangeArrowheads="1"/>
          </p:cNvSpPr>
          <p:nvPr/>
        </p:nvSpPr>
        <p:spPr bwMode="auto">
          <a:xfrm>
            <a:off x="5940152" y="5877272"/>
            <a:ext cx="792088" cy="288032"/>
          </a:xfrm>
          <a:prstGeom prst="rect">
            <a:avLst/>
          </a:prstGeom>
          <a:noFill/>
          <a:ln w="38100" algn="ctr">
            <a:solidFill>
              <a:srgbClr val="FF3300"/>
            </a:solidFill>
            <a:miter lim="800000"/>
            <a:headEnd/>
            <a:tailEnd/>
          </a:ln>
        </p:spPr>
        <p:txBody>
          <a:bodyPr wrap="none" anchor="ctr"/>
          <a:lstStyle/>
          <a:p>
            <a:pPr algn="ctr"/>
            <a:endParaRPr lang="zh-CN" altLang="zh-CN" sz="2000" b="1"/>
          </a:p>
        </p:txBody>
      </p:sp>
      <p:pic>
        <p:nvPicPr>
          <p:cNvPr id="23558" name="Picture 6"/>
          <p:cNvPicPr>
            <a:picLocks noChangeAspect="1" noChangeArrowheads="1"/>
          </p:cNvPicPr>
          <p:nvPr/>
        </p:nvPicPr>
        <p:blipFill>
          <a:blip r:embed="rId6" cstate="print"/>
          <a:srcRect r="13111" b="5704"/>
          <a:stretch>
            <a:fillRect/>
          </a:stretch>
        </p:blipFill>
        <p:spPr bwMode="auto">
          <a:xfrm>
            <a:off x="0" y="1196752"/>
            <a:ext cx="9144000" cy="5579259"/>
          </a:xfrm>
          <a:prstGeom prst="rect">
            <a:avLst/>
          </a:prstGeom>
          <a:noFill/>
          <a:ln w="9525">
            <a:noFill/>
            <a:miter lim="800000"/>
            <a:headEnd/>
            <a:tailEnd/>
          </a:ln>
        </p:spPr>
      </p:pic>
      <p:sp>
        <p:nvSpPr>
          <p:cNvPr id="18" name="Rectangle 14"/>
          <p:cNvSpPr>
            <a:spLocks noChangeArrowheads="1"/>
          </p:cNvSpPr>
          <p:nvPr/>
        </p:nvSpPr>
        <p:spPr bwMode="auto">
          <a:xfrm>
            <a:off x="4473098" y="2636912"/>
            <a:ext cx="432048" cy="288032"/>
          </a:xfrm>
          <a:prstGeom prst="rect">
            <a:avLst/>
          </a:prstGeom>
          <a:noFill/>
          <a:ln w="38100" algn="ctr">
            <a:solidFill>
              <a:srgbClr val="FF3300"/>
            </a:solidFill>
            <a:miter lim="800000"/>
            <a:headEnd/>
            <a:tailEnd/>
          </a:ln>
        </p:spPr>
        <p:txBody>
          <a:bodyPr wrap="none" anchor="ctr"/>
          <a:lstStyle/>
          <a:p>
            <a:pPr algn="ctr"/>
            <a:endParaRPr lang="zh-CN" altLang="zh-CN" sz="2000" b="1"/>
          </a:p>
        </p:txBody>
      </p:sp>
    </p:spTree>
    <p:extLst>
      <p:ext uri="{BB962C8B-B14F-4D97-AF65-F5344CB8AC3E}">
        <p14:creationId xmlns:p14="http://schemas.microsoft.com/office/powerpoint/2010/main" xmlns="" val="348647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3557"/>
                                        </p:tgtEl>
                                        <p:attrNameLst>
                                          <p:attrName>style.visibility</p:attrName>
                                        </p:attrNameLst>
                                      </p:cBhvr>
                                      <p:to>
                                        <p:strVal val="visible"/>
                                      </p:to>
                                    </p:set>
                                    <p:animEffect transition="in" filter="wipe(up)">
                                      <p:cBhvr>
                                        <p:cTn id="23" dur="500"/>
                                        <p:tgtEl>
                                          <p:spTgt spid="2355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355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8" grpId="0" animBg="1"/>
      <p:bldP spid="15" grpId="0" animBg="1"/>
      <p:bldP spid="18" grpId="0" animBg="1"/>
    </p:bldLst>
  </p:timing>
</p:sld>
</file>

<file path=ppt/theme/theme1.xml><?xml version="1.0" encoding="utf-8"?>
<a:theme xmlns:a="http://schemas.openxmlformats.org/drawingml/2006/main" name="紫色建筑版">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演示文稿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演示文稿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演示文稿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演示文稿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演示文稿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演示文稿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演示文稿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演示文稿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演示文稿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演示文稿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演示文稿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演示文稿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紫色建筑版</Template>
  <TotalTime>10410</TotalTime>
  <Words>3096</Words>
  <Application>Microsoft Office PowerPoint</Application>
  <PresentationFormat>全屏显示(4:3)</PresentationFormat>
  <Paragraphs>466</Paragraphs>
  <Slides>108</Slides>
  <Notes>27</Notes>
  <HiddenSlides>0</HiddenSlides>
  <MMClips>0</MMClips>
  <ScaleCrop>false</ScaleCrop>
  <HeadingPairs>
    <vt:vector size="4" baseType="variant">
      <vt:variant>
        <vt:lpstr>主题</vt:lpstr>
      </vt:variant>
      <vt:variant>
        <vt:i4>1</vt:i4>
      </vt:variant>
      <vt:variant>
        <vt:lpstr>幻灯片标题</vt:lpstr>
      </vt:variant>
      <vt:variant>
        <vt:i4>108</vt:i4>
      </vt:variant>
    </vt:vector>
  </HeadingPairs>
  <TitlesOfParts>
    <vt:vector size="109" baseType="lpstr">
      <vt:lpstr>紫色建筑版</vt:lpstr>
      <vt:lpstr>文献检索与文献管理 助力科学研究</vt:lpstr>
      <vt:lpstr>幻灯片 2</vt:lpstr>
      <vt:lpstr>本节课内容</vt:lpstr>
      <vt:lpstr>幻灯片 4</vt:lpstr>
      <vt:lpstr>文献检索的核心问题</vt:lpstr>
      <vt:lpstr>设问1：面向研究主题领域或研究方向，如何发现和跟踪本领域或本方向的有重要参考价值的文献?  </vt:lpstr>
      <vt:lpstr>1. 基于Web of Science平台 获得特定主题的文献集合</vt:lpstr>
      <vt:lpstr>SCI 与 SCIE</vt:lpstr>
      <vt:lpstr>幻灯片 9</vt:lpstr>
      <vt:lpstr>Web of Science平台</vt:lpstr>
      <vt:lpstr>中科院文献情报中心订购的WOS索引</vt:lpstr>
      <vt:lpstr>WOS平台的特点</vt:lpstr>
      <vt:lpstr>Web of Science核心合集优势 </vt:lpstr>
      <vt:lpstr>Web of Science核心合集</vt:lpstr>
      <vt:lpstr>Web of Science核心合集索引</vt:lpstr>
      <vt:lpstr>Web of Science核心合集索引</vt:lpstr>
      <vt:lpstr>幻灯片 17</vt:lpstr>
      <vt:lpstr>幻灯片 18</vt:lpstr>
      <vt:lpstr>幻灯片 19</vt:lpstr>
      <vt:lpstr>幻灯片 20</vt:lpstr>
      <vt:lpstr>Web of Science平台检索应用</vt:lpstr>
      <vt:lpstr>Web of Science平台检索应用</vt:lpstr>
      <vt:lpstr>幻灯片 23</vt:lpstr>
      <vt:lpstr> Web of Science平台检索应用</vt:lpstr>
      <vt:lpstr>2、Web of Science平台检索应用 锁定特定主题的重要文献</vt:lpstr>
      <vt:lpstr>2. 如何从中筛选出经典文献、重要文献？</vt:lpstr>
      <vt:lpstr>幻灯片 27</vt:lpstr>
      <vt:lpstr>4. 如何获取该篇文献？</vt:lpstr>
      <vt:lpstr>3. 如何筛选最新研究成果？</vt:lpstr>
      <vt:lpstr>Journal Citation Reports定义</vt:lpstr>
      <vt:lpstr>Journal Citation Reports定义</vt:lpstr>
      <vt:lpstr>JCR检索方法</vt:lpstr>
      <vt:lpstr> 3. 把握特定主题的发展脉络</vt:lpstr>
      <vt:lpstr>幻灯片 34</vt:lpstr>
      <vt:lpstr>Web of Science平台引文分析功能</vt:lpstr>
      <vt:lpstr>Web of Science平台检索应用</vt:lpstr>
      <vt:lpstr>设问2：如何查找顶级机构、核心期刊、 重要作者？  </vt:lpstr>
      <vt:lpstr>Web of Science平台态势分析功能</vt:lpstr>
      <vt:lpstr>Web of Science平台检索应用</vt:lpstr>
      <vt:lpstr>Web of Science平台态势分析功能</vt:lpstr>
      <vt:lpstr>Web of Science平台态势分析功能</vt:lpstr>
      <vt:lpstr>幻灯片 42</vt:lpstr>
      <vt:lpstr>科睿唯安Higly Cited Researchers 高水平科学家发现工具</vt:lpstr>
      <vt:lpstr>幻灯片 44</vt:lpstr>
      <vt:lpstr>幻灯片 45</vt:lpstr>
      <vt:lpstr>插播：几个概念</vt:lpstr>
      <vt:lpstr>EndNote 的工作流程</vt:lpstr>
      <vt:lpstr>第一步：建立个人文献库</vt:lpstr>
      <vt:lpstr>第一步：建立个人文献库</vt:lpstr>
      <vt:lpstr>第二步：导入文献</vt:lpstr>
      <vt:lpstr>第二步：导入文献-数据库导入</vt:lpstr>
      <vt:lpstr>第二步：导入文献-WOS 导入</vt:lpstr>
      <vt:lpstr>第二步：导入文献-WOS导入</vt:lpstr>
      <vt:lpstr>第二步：导入文献-CNKI导入</vt:lpstr>
      <vt:lpstr>第二步：导入文献- CNKI导入</vt:lpstr>
      <vt:lpstr>第二步：导入文献</vt:lpstr>
      <vt:lpstr>第二步：导入文献-数据库导入</vt:lpstr>
      <vt:lpstr>第二步：导入文献-Google scholar导入</vt:lpstr>
      <vt:lpstr>第二步：导入文献-Google scholar导入</vt:lpstr>
      <vt:lpstr>第二步：导入文献-Google scholar导入</vt:lpstr>
      <vt:lpstr>第二步：导入文献-百度学术导入</vt:lpstr>
      <vt:lpstr>第二步：导入文献-百度学术导入</vt:lpstr>
      <vt:lpstr>第二步：导入文献-手动导入</vt:lpstr>
      <vt:lpstr>第二步：导入文献-手动导入</vt:lpstr>
      <vt:lpstr>第二步：导入文献-手动导入</vt:lpstr>
      <vt:lpstr>第二步：导入文献-PDF/文件夹导入</vt:lpstr>
      <vt:lpstr>第二步：导入文献-PDF/文件夹导入</vt:lpstr>
      <vt:lpstr>幻灯片 68</vt:lpstr>
      <vt:lpstr>幻灯片 69</vt:lpstr>
      <vt:lpstr>幻灯片 70</vt:lpstr>
      <vt:lpstr>第二步：导入文献-PDF/文件夹导入</vt:lpstr>
      <vt:lpstr>第二步：导入文献-在线检索</vt:lpstr>
      <vt:lpstr>第二步：导入文献-全文获取</vt:lpstr>
      <vt:lpstr>幻灯片 74</vt:lpstr>
      <vt:lpstr>幻灯片 75</vt:lpstr>
      <vt:lpstr>第三步：文献管理</vt:lpstr>
      <vt:lpstr>第三步：文献管理—操作界面</vt:lpstr>
      <vt:lpstr>幻灯片 78</vt:lpstr>
      <vt:lpstr>第三步：文献管理—操作界面</vt:lpstr>
      <vt:lpstr>第三步：文献管理—分组</vt:lpstr>
      <vt:lpstr>第三步：文献管理—分组</vt:lpstr>
      <vt:lpstr>Creat Smart Group</vt:lpstr>
      <vt:lpstr>Creat From Groups</vt:lpstr>
      <vt:lpstr>第三步：文献管理—文献编辑</vt:lpstr>
      <vt:lpstr>幻灯片 85</vt:lpstr>
      <vt:lpstr>第三步：查询文献更新信息</vt:lpstr>
      <vt:lpstr>第三步：已读和未读文献标记</vt:lpstr>
      <vt:lpstr>第三步：文献管理—文献评级</vt:lpstr>
      <vt:lpstr>第三步：文献管理—共享</vt:lpstr>
      <vt:lpstr>第三步：文献管理—共享</vt:lpstr>
      <vt:lpstr>第三步：文献管理—文献分析</vt:lpstr>
      <vt:lpstr>第四步：写作</vt:lpstr>
      <vt:lpstr>插播：第四、五个概念</vt:lpstr>
      <vt:lpstr>第四步：写作-论文模板</vt:lpstr>
      <vt:lpstr>幻灯片 95</vt:lpstr>
      <vt:lpstr>第四步：写作-word中Endnote 工具条详解</vt:lpstr>
      <vt:lpstr>第四步：写作-插入参考文献</vt:lpstr>
      <vt:lpstr>幻灯片 98</vt:lpstr>
      <vt:lpstr>幻灯片 99</vt:lpstr>
      <vt:lpstr>幻灯片 100</vt:lpstr>
      <vt:lpstr>幻灯片 101</vt:lpstr>
      <vt:lpstr>幻灯片 102</vt:lpstr>
      <vt:lpstr>第四步:写作-图片管理</vt:lpstr>
      <vt:lpstr>第四步：写作-移除Endnote的field codes</vt:lpstr>
      <vt:lpstr>第四步：写作-改变Output Style</vt:lpstr>
      <vt:lpstr>第四步：写作-下载新的Output Style</vt:lpstr>
      <vt:lpstr>总结</vt:lpstr>
      <vt:lpstr>欢迎提问！</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信息检索课</dc:title>
  <dc:creator>何微</dc:creator>
  <cp:lastModifiedBy>unknown</cp:lastModifiedBy>
  <cp:revision>1110</cp:revision>
  <dcterms:created xsi:type="dcterms:W3CDTF">2014-09-10T01:16:32Z</dcterms:created>
  <dcterms:modified xsi:type="dcterms:W3CDTF">2018-05-14T03:35:13Z</dcterms:modified>
</cp:coreProperties>
</file>